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9" r:id="rId3"/>
    <p:sldId id="266" r:id="rId4"/>
    <p:sldId id="261" r:id="rId5"/>
    <p:sldId id="265" r:id="rId6"/>
    <p:sldId id="267" r:id="rId7"/>
    <p:sldId id="268" r:id="rId8"/>
    <p:sldId id="262" r:id="rId9"/>
    <p:sldId id="263" r:id="rId10"/>
    <p:sldId id="257" r:id="rId11"/>
    <p:sldId id="260" r:id="rId12"/>
    <p:sldId id="259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noFill/>
          <a:ln w="11000" cap="rnd" cmpd="sng" algn="ctr">
            <a:noFill/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CCF81CD-A287-4178-9E0B-4C36F1185380}" type="datetimeFigureOut">
              <a:rPr lang="en-US" smtClean="0"/>
              <a:pPr/>
              <a:t>10/3/2009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058E872-3F19-40FA-9932-F66CA2199D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CF81CD-A287-4178-9E0B-4C36F1185380}" type="datetimeFigureOut">
              <a:rPr lang="en-US" smtClean="0"/>
              <a:pPr/>
              <a:t>10/3/2009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58E872-3F19-40FA-9932-F66CA2199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CF81CD-A287-4178-9E0B-4C36F1185380}" type="datetimeFigureOut">
              <a:rPr lang="en-US" smtClean="0"/>
              <a:pPr/>
              <a:t>10/3/2009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58E872-3F19-40FA-9932-F66CA2199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>
              <a:alpha val="50000"/>
            </a:schemeClr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CF81CD-A287-4178-9E0B-4C36F1185380}" type="datetimeFigureOut">
              <a:rPr lang="en-US" smtClean="0"/>
              <a:pPr/>
              <a:t>10/3/2009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58E872-3F19-40FA-9932-F66CA2199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CCF81CD-A287-4178-9E0B-4C36F1185380}" type="datetimeFigureOut">
              <a:rPr lang="en-US" smtClean="0"/>
              <a:pPr/>
              <a:t>10/3/2009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058E872-3F19-40FA-9932-F66CA2199D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CF81CD-A287-4178-9E0B-4C36F1185380}" type="datetimeFigureOut">
              <a:rPr lang="en-US" smtClean="0"/>
              <a:pPr/>
              <a:t>10/3/2009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058E872-3F19-40FA-9932-F66CA2199D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CF81CD-A287-4178-9E0B-4C36F1185380}" type="datetimeFigureOut">
              <a:rPr lang="en-US" smtClean="0"/>
              <a:pPr/>
              <a:t>10/3/2009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058E872-3F19-40FA-9932-F66CA2199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CF81CD-A287-4178-9E0B-4C36F1185380}" type="datetimeFigureOut">
              <a:rPr lang="en-US" smtClean="0"/>
              <a:pPr/>
              <a:t>10/3/2009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58E872-3F19-40FA-9932-F66CA2199D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CF81CD-A287-4178-9E0B-4C36F1185380}" type="datetimeFigureOut">
              <a:rPr lang="en-US" smtClean="0"/>
              <a:pPr/>
              <a:t>10/3/2009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58E872-3F19-40FA-9932-F66CA2199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CCF81CD-A287-4178-9E0B-4C36F1185380}" type="datetimeFigureOut">
              <a:rPr lang="en-US" smtClean="0"/>
              <a:pPr/>
              <a:t>10/3/2009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058E872-3F19-40FA-9932-F66CA2199D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CCF81CD-A287-4178-9E0B-4C36F1185380}" type="datetimeFigureOut">
              <a:rPr lang="en-US" smtClean="0"/>
              <a:pPr/>
              <a:t>10/3/2009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058E872-3F19-40FA-9932-F66CA2199D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ACCF81CD-A287-4178-9E0B-4C36F1185380}" type="datetimeFigureOut">
              <a:rPr lang="en-US" smtClean="0"/>
              <a:pPr/>
              <a:t>10/3/2009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058E872-3F19-40FA-9932-F66CA2199D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76200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community.arenachms.com/files/folders/documents/entry2124.asp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community.arenachms.com/files/folders/modules/entry5941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Going for Gold w/Silverlight</a:t>
            </a:r>
            <a:endParaRPr lang="en-US" dirty="0"/>
          </a:p>
        </p:txBody>
      </p:sp>
      <p:pic>
        <p:nvPicPr>
          <p:cNvPr id="1026" name="Picture 2" descr="RefreshCacheArt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895600"/>
            <a:ext cx="2667000" cy="389562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6" name="Subtitle 2"/>
          <p:cNvSpPr>
            <a:spLocks noGrp="1"/>
          </p:cNvSpPr>
          <p:nvPr/>
        </p:nvSpPr>
        <p:spPr>
          <a:xfrm>
            <a:off x="762000" y="2743200"/>
            <a:ext cx="8001000" cy="3810000"/>
          </a:xfrm>
          <a:prstGeom prst="rect">
            <a:avLst/>
          </a:prstGeom>
        </p:spPr>
        <p:txBody>
          <a:bodyPr lIns="45720" rIns="246888">
            <a:normAutofit/>
          </a:bodyPr>
          <a:lstStyle>
            <a:lvl1pPr marL="0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using Silverlight in an Arena Module</a:t>
            </a:r>
            <a:endParaRPr lang="en-US" dirty="0" smtClean="0"/>
          </a:p>
          <a:p>
            <a:endParaRPr lang="en-US" dirty="0" smtClean="0"/>
          </a:p>
          <a:p>
            <a:r>
              <a:rPr lang="en-US" sz="1900" dirty="0" smtClean="0"/>
              <a:t>Nick Airdo</a:t>
            </a:r>
          </a:p>
          <a:p>
            <a:r>
              <a:rPr lang="en-US" sz="1900" dirty="0" smtClean="0"/>
              <a:t>Software Engineer</a:t>
            </a:r>
          </a:p>
          <a:p>
            <a:r>
              <a:rPr lang="en-US" sz="1900" dirty="0" smtClean="0"/>
              <a:t>Central Christian Church</a:t>
            </a:r>
          </a:p>
          <a:p>
            <a:endParaRPr lang="en-US" sz="1900" dirty="0" smtClean="0"/>
          </a:p>
          <a:p>
            <a:r>
              <a:rPr lang="en-US" sz="1900" dirty="0" smtClean="0"/>
              <a:t>Email: nick.airdo@cccev.com</a:t>
            </a:r>
          </a:p>
          <a:p>
            <a:r>
              <a:rPr lang="en-US" sz="1900" dirty="0" smtClean="0"/>
              <a:t>Twitter: 		    @airdo</a:t>
            </a:r>
          </a:p>
          <a:p>
            <a:endParaRPr lang="en-US" sz="1900" dirty="0" smtClean="0"/>
          </a:p>
          <a:p>
            <a:r>
              <a:rPr lang="en-US" sz="19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Tweet using #RefreshCache</a:t>
            </a:r>
          </a:p>
          <a:p>
            <a:endParaRPr lang="en-US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JS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5257800" cy="4526280"/>
          </a:xfrm>
        </p:spPr>
        <p:txBody>
          <a:bodyPr>
            <a:normAutofit/>
          </a:bodyPr>
          <a:lstStyle/>
          <a:p>
            <a:r>
              <a:rPr lang="en-US" dirty="0" smtClean="0"/>
              <a:t>Be on the lookout for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Check the ClientBin folder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xap file is</a:t>
            </a:r>
            <a:br>
              <a:rPr lang="en-US" dirty="0" smtClean="0"/>
            </a:br>
            <a:r>
              <a:rPr lang="en-US" dirty="0" smtClean="0"/>
              <a:t>Missing</a:t>
            </a:r>
            <a:endParaRPr lang="en-US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76400"/>
            <a:ext cx="2143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609600" y="2362200"/>
            <a:ext cx="441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057400"/>
            <a:ext cx="2995613" cy="1987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le 9"/>
          <p:cNvSpPr/>
          <p:nvPr/>
        </p:nvSpPr>
        <p:spPr>
          <a:xfrm>
            <a:off x="6553200" y="3505200"/>
            <a:ext cx="1524000" cy="1524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191000"/>
            <a:ext cx="4114800" cy="238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4191000"/>
            <a:ext cx="421240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98316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Add a post-build event: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copy </a:t>
            </a:r>
            <a:r>
              <a:rPr lang="en-US" sz="1400" dirty="0" smtClean="0"/>
              <a:t>"$(TargetDir)</a:t>
            </a:r>
            <a:r>
              <a:rPr lang="en-US" sz="1400" dirty="0" err="1" smtClean="0"/>
              <a:t>Arena.Custom.Cccev.Silverlight.PrayerVisualizer.xap</a:t>
            </a:r>
            <a:r>
              <a:rPr lang="en-US" sz="1400" dirty="0" smtClean="0"/>
              <a:t>" "C:\Arena Trunk\trunk\Arena\ClientBin"</a:t>
            </a:r>
            <a:endParaRPr lang="en-US" sz="1400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09800"/>
            <a:ext cx="5846763" cy="383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Demo</a:t>
            </a:r>
            <a:endParaRPr lang="en-US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76400"/>
            <a:ext cx="6934200" cy="4790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Dallon Feldner’s Whitepaper</a:t>
            </a:r>
          </a:p>
          <a:p>
            <a:pPr lvl="1"/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community.arenachms.com/files/folders/documents/entry2124.aspx</a:t>
            </a:r>
            <a:r>
              <a:rPr lang="en-US" dirty="0" smtClean="0"/>
              <a:t> </a:t>
            </a:r>
          </a:p>
          <a:p>
            <a:r>
              <a:rPr lang="en-US" dirty="0" smtClean="0"/>
              <a:t>Accelerated Silverlight 2</a:t>
            </a:r>
            <a:endParaRPr lang="en-US" dirty="0"/>
          </a:p>
        </p:txBody>
      </p:sp>
      <p:pic>
        <p:nvPicPr>
          <p:cNvPr id="19458" name="Picture 2" descr="http://www.silverlightbooks.net/images/books/book_l14302107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581400"/>
            <a:ext cx="1800225" cy="23812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w="38100" h="254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Silverlight running on the client communicates with the server via Web Services</a:t>
            </a:r>
          </a:p>
          <a:p>
            <a:endParaRPr lang="en-US" dirty="0" smtClean="0"/>
          </a:p>
          <a:p>
            <a:r>
              <a:rPr lang="en-US" dirty="0" smtClean="0"/>
              <a:t>It is only allowed to communicate back to the host/site from which it came</a:t>
            </a:r>
          </a:p>
          <a:p>
            <a:pPr lvl="1"/>
            <a:r>
              <a:rPr lang="en-US" dirty="0" smtClean="0"/>
              <a:t>Exception: if the site admin creates a cross-domain policy (</a:t>
            </a:r>
            <a:r>
              <a:rPr lang="en-US" dirty="0" err="1" smtClean="0"/>
              <a:t>crossdomain.xml</a:t>
            </a:r>
            <a:r>
              <a:rPr lang="en-US" dirty="0" smtClean="0"/>
              <a:t> or </a:t>
            </a:r>
            <a:r>
              <a:rPr lang="en-US" dirty="0" err="1" smtClean="0"/>
              <a:t>clientaccesspolicy.xml</a:t>
            </a:r>
            <a:r>
              <a:rPr lang="en-US" dirty="0" smtClean="0"/>
              <a:t>)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web service to consume if needed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09800"/>
            <a:ext cx="723379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1905000" y="5141626"/>
            <a:ext cx="1981200" cy="116174"/>
          </a:xfrm>
          <a:prstGeom prst="roundRect">
            <a:avLst/>
          </a:prstGeom>
          <a:solidFill>
            <a:schemeClr val="accent1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609600" y="5029200"/>
            <a:ext cx="1295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209800" y="5638800"/>
            <a:ext cx="3657600" cy="304800"/>
          </a:xfrm>
          <a:prstGeom prst="roundRect">
            <a:avLst/>
          </a:prstGeom>
          <a:solidFill>
            <a:schemeClr val="accent1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Silverlight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a new Project (</a:t>
            </a:r>
            <a:r>
              <a:rPr lang="en-US" dirty="0" smtClean="0"/>
              <a:t>“Silverlight Application</a:t>
            </a:r>
            <a:r>
              <a:rPr lang="en-US" dirty="0" smtClean="0"/>
              <a:t>”) to your Arena solution:</a:t>
            </a:r>
            <a:endParaRPr 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743200"/>
            <a:ext cx="5334000" cy="3491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5410200" y="2971800"/>
            <a:ext cx="1219200" cy="3048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105400" y="3505200"/>
            <a:ext cx="1143000" cy="3048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514600" y="5410200"/>
            <a:ext cx="2438400" cy="2286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Service 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the service reference to the Silverlight App</a:t>
            </a:r>
            <a:endParaRPr lang="en-US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09800"/>
            <a:ext cx="279490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590800"/>
            <a:ext cx="3962400" cy="3281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3810000" y="3886200"/>
            <a:ext cx="304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the Silverlight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App.xaml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Good place to add style or template resources</a:t>
            </a:r>
          </a:p>
          <a:p>
            <a:r>
              <a:rPr lang="en-US" dirty="0" err="1" smtClean="0"/>
              <a:t>Page.xaml</a:t>
            </a:r>
            <a:endParaRPr lang="en-US" dirty="0" smtClean="0"/>
          </a:p>
          <a:p>
            <a:pPr lvl="1"/>
            <a:r>
              <a:rPr lang="en-US" dirty="0" smtClean="0"/>
              <a:t>Your main </a:t>
            </a:r>
            <a:r>
              <a:rPr lang="en-US" dirty="0" err="1" smtClean="0"/>
              <a:t>UserControl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3733800"/>
            <a:ext cx="7696200" cy="2800767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rgbClr val="0000FF"/>
                </a:solidFill>
                <a:cs typeface="Courier New" pitchFamily="49" charset="0"/>
              </a:rPr>
              <a:t>&lt;</a:t>
            </a:r>
            <a:r>
              <a:rPr lang="en-US" sz="1100" dirty="0" err="1" smtClean="0">
                <a:solidFill>
                  <a:srgbClr val="A31515"/>
                </a:solidFill>
                <a:cs typeface="Courier New" pitchFamily="49" charset="0"/>
              </a:rPr>
              <a:t>UserControl</a:t>
            </a:r>
            <a:r>
              <a:rPr lang="en-US" sz="1100" dirty="0" smtClean="0">
                <a:solidFill>
                  <a:srgbClr val="FF0000"/>
                </a:solidFill>
                <a:cs typeface="Courier New" pitchFamily="49" charset="0"/>
              </a:rPr>
              <a:t> x</a:t>
            </a:r>
            <a:r>
              <a:rPr lang="en-US" sz="1100" dirty="0" smtClean="0">
                <a:solidFill>
                  <a:srgbClr val="0000FF"/>
                </a:solidFill>
                <a:cs typeface="Courier New" pitchFamily="49" charset="0"/>
              </a:rPr>
              <a:t>:</a:t>
            </a:r>
            <a:r>
              <a:rPr lang="en-US" sz="1100" dirty="0" smtClean="0">
                <a:solidFill>
                  <a:srgbClr val="FF0000"/>
                </a:solidFill>
                <a:cs typeface="Courier New" pitchFamily="49" charset="0"/>
              </a:rPr>
              <a:t>Class</a:t>
            </a:r>
            <a:r>
              <a:rPr lang="en-US" sz="1100" dirty="0" smtClean="0">
                <a:solidFill>
                  <a:srgbClr val="0000FF"/>
                </a:solidFill>
                <a:cs typeface="Courier New" pitchFamily="49" charset="0"/>
              </a:rPr>
              <a:t>="Arena.Custom.Cccev.Silverlight.PrayerVisualizer.Page"</a:t>
            </a:r>
          </a:p>
          <a:p>
            <a:r>
              <a:rPr lang="en-US" sz="1100" dirty="0" smtClean="0">
                <a:solidFill>
                  <a:srgbClr val="0000FF"/>
                </a:solidFill>
                <a:cs typeface="Courier New" pitchFamily="49" charset="0"/>
              </a:rPr>
              <a:t>   </a:t>
            </a:r>
            <a:r>
              <a:rPr lang="en-US" sz="1100" dirty="0" smtClean="0">
                <a:solidFill>
                  <a:srgbClr val="FF0000"/>
                </a:solidFill>
                <a:cs typeface="Courier New" pitchFamily="49" charset="0"/>
              </a:rPr>
              <a:t> </a:t>
            </a:r>
            <a:r>
              <a:rPr lang="en-US" sz="1100" dirty="0" err="1" smtClean="0">
                <a:solidFill>
                  <a:srgbClr val="FF0000"/>
                </a:solidFill>
                <a:cs typeface="Courier New" pitchFamily="49" charset="0"/>
              </a:rPr>
              <a:t>xmlns</a:t>
            </a:r>
            <a:r>
              <a:rPr lang="en-US" sz="1100" dirty="0" smtClean="0">
                <a:solidFill>
                  <a:srgbClr val="0000FF"/>
                </a:solidFill>
                <a:cs typeface="Courier New" pitchFamily="49" charset="0"/>
              </a:rPr>
              <a:t>="http://schemas.microsoft.com/winfx/2006/xaml/presentation" </a:t>
            </a:r>
          </a:p>
          <a:p>
            <a:r>
              <a:rPr lang="en-US" sz="1100" dirty="0" smtClean="0">
                <a:solidFill>
                  <a:srgbClr val="0000FF"/>
                </a:solidFill>
                <a:cs typeface="Courier New" pitchFamily="49" charset="0"/>
              </a:rPr>
              <a:t>   </a:t>
            </a:r>
            <a:r>
              <a:rPr lang="en-US" sz="1100" dirty="0" smtClean="0">
                <a:solidFill>
                  <a:srgbClr val="FF0000"/>
                </a:solidFill>
                <a:cs typeface="Courier New" pitchFamily="49" charset="0"/>
              </a:rPr>
              <a:t> </a:t>
            </a:r>
            <a:r>
              <a:rPr lang="en-US" sz="1100" dirty="0" err="1" smtClean="0">
                <a:solidFill>
                  <a:srgbClr val="FF0000"/>
                </a:solidFill>
                <a:cs typeface="Courier New" pitchFamily="49" charset="0"/>
              </a:rPr>
              <a:t>xmlns</a:t>
            </a:r>
            <a:r>
              <a:rPr lang="en-US" sz="1100" dirty="0" err="1" smtClean="0">
                <a:solidFill>
                  <a:srgbClr val="0000FF"/>
                </a:solidFill>
                <a:cs typeface="Courier New" pitchFamily="49" charset="0"/>
              </a:rPr>
              <a:t>:</a:t>
            </a:r>
            <a:r>
              <a:rPr lang="en-US" sz="1100" dirty="0" err="1" smtClean="0">
                <a:solidFill>
                  <a:srgbClr val="FF0000"/>
                </a:solidFill>
                <a:cs typeface="Courier New" pitchFamily="49" charset="0"/>
              </a:rPr>
              <a:t>x</a:t>
            </a:r>
            <a:r>
              <a:rPr lang="en-US" sz="1100" dirty="0" smtClean="0">
                <a:solidFill>
                  <a:srgbClr val="0000FF"/>
                </a:solidFill>
                <a:cs typeface="Courier New" pitchFamily="49" charset="0"/>
              </a:rPr>
              <a:t>="http://schemas.microsoft.com/winfx/2006/xaml"&gt;</a:t>
            </a:r>
          </a:p>
          <a:p>
            <a:r>
              <a:rPr lang="en-US" sz="1100" dirty="0" smtClean="0">
                <a:solidFill>
                  <a:srgbClr val="A31515"/>
                </a:solidFill>
                <a:cs typeface="Courier New" pitchFamily="49" charset="0"/>
              </a:rPr>
              <a:t>    </a:t>
            </a:r>
            <a:r>
              <a:rPr lang="en-US" sz="1100" dirty="0" smtClean="0">
                <a:solidFill>
                  <a:srgbClr val="0000FF"/>
                </a:solidFill>
                <a:cs typeface="Courier New" pitchFamily="49" charset="0"/>
              </a:rPr>
              <a:t>&lt;</a:t>
            </a:r>
            <a:r>
              <a:rPr lang="en-US" sz="1100" dirty="0" err="1" smtClean="0">
                <a:solidFill>
                  <a:srgbClr val="A31515"/>
                </a:solidFill>
                <a:cs typeface="Courier New" pitchFamily="49" charset="0"/>
              </a:rPr>
              <a:t>UserControl.Resources</a:t>
            </a:r>
            <a:r>
              <a:rPr lang="en-US" sz="1100" dirty="0" smtClean="0">
                <a:solidFill>
                  <a:srgbClr val="0000FF"/>
                </a:solidFill>
                <a:cs typeface="Courier New" pitchFamily="49" charset="0"/>
              </a:rPr>
              <a:t>&gt;</a:t>
            </a:r>
          </a:p>
          <a:p>
            <a:r>
              <a:rPr lang="en-US" sz="1100" dirty="0" smtClean="0">
                <a:solidFill>
                  <a:srgbClr val="A31515"/>
                </a:solidFill>
                <a:cs typeface="Courier New" pitchFamily="49" charset="0"/>
              </a:rPr>
              <a:t>        </a:t>
            </a:r>
            <a:r>
              <a:rPr lang="en-US" sz="1100" dirty="0" smtClean="0">
                <a:solidFill>
                  <a:srgbClr val="0000FF"/>
                </a:solidFill>
                <a:cs typeface="Courier New" pitchFamily="49" charset="0"/>
              </a:rPr>
              <a:t>&lt;</a:t>
            </a:r>
            <a:r>
              <a:rPr lang="en-US" sz="1100" dirty="0" smtClean="0">
                <a:solidFill>
                  <a:srgbClr val="A31515"/>
                </a:solidFill>
                <a:cs typeface="Courier New" pitchFamily="49" charset="0"/>
              </a:rPr>
              <a:t>Storyboard</a:t>
            </a:r>
            <a:r>
              <a:rPr lang="en-US" sz="1100" dirty="0" smtClean="0">
                <a:solidFill>
                  <a:srgbClr val="FF0000"/>
                </a:solidFill>
                <a:cs typeface="Courier New" pitchFamily="49" charset="0"/>
              </a:rPr>
              <a:t> x</a:t>
            </a:r>
            <a:r>
              <a:rPr lang="en-US" sz="1100" dirty="0" smtClean="0">
                <a:solidFill>
                  <a:srgbClr val="0000FF"/>
                </a:solidFill>
                <a:cs typeface="Courier New" pitchFamily="49" charset="0"/>
              </a:rPr>
              <a:t>:</a:t>
            </a:r>
            <a:r>
              <a:rPr lang="en-US" sz="1100" dirty="0" smtClean="0">
                <a:solidFill>
                  <a:srgbClr val="FF0000"/>
                </a:solidFill>
                <a:cs typeface="Courier New" pitchFamily="49" charset="0"/>
              </a:rPr>
              <a:t>Name</a:t>
            </a:r>
            <a:r>
              <a:rPr lang="en-US" sz="1100" dirty="0" smtClean="0">
                <a:solidFill>
                  <a:srgbClr val="0000FF"/>
                </a:solidFill>
                <a:cs typeface="Courier New" pitchFamily="49" charset="0"/>
              </a:rPr>
              <a:t>="Storyboard1"&gt;</a:t>
            </a:r>
          </a:p>
          <a:p>
            <a:r>
              <a:rPr lang="en-US" sz="1100" dirty="0" smtClean="0">
                <a:solidFill>
                  <a:srgbClr val="A31515"/>
                </a:solidFill>
                <a:cs typeface="Courier New" pitchFamily="49" charset="0"/>
              </a:rPr>
              <a:t>            </a:t>
            </a:r>
            <a:r>
              <a:rPr lang="en-US" sz="1100" dirty="0" smtClean="0">
                <a:solidFill>
                  <a:srgbClr val="0000FF"/>
                </a:solidFill>
                <a:cs typeface="Courier New" pitchFamily="49" charset="0"/>
              </a:rPr>
              <a:t>&lt;</a:t>
            </a:r>
            <a:r>
              <a:rPr lang="en-US" sz="1100" dirty="0" err="1" smtClean="0">
                <a:solidFill>
                  <a:srgbClr val="A31515"/>
                </a:solidFill>
                <a:cs typeface="Courier New" pitchFamily="49" charset="0"/>
              </a:rPr>
              <a:t>DoubleAnimation</a:t>
            </a:r>
            <a:endParaRPr lang="en-US" sz="1100" dirty="0" smtClean="0">
              <a:solidFill>
                <a:srgbClr val="A31515"/>
              </a:solidFill>
              <a:cs typeface="Courier New" pitchFamily="49" charset="0"/>
            </a:endParaRPr>
          </a:p>
          <a:p>
            <a:r>
              <a:rPr lang="en-US" sz="1100" dirty="0" smtClean="0">
                <a:solidFill>
                  <a:srgbClr val="A31515"/>
                </a:solidFill>
                <a:cs typeface="Courier New" pitchFamily="49" charset="0"/>
              </a:rPr>
              <a:t>         </a:t>
            </a:r>
            <a:r>
              <a:rPr lang="en-US" sz="1100" dirty="0" smtClean="0">
                <a:solidFill>
                  <a:srgbClr val="FF0000"/>
                </a:solidFill>
                <a:cs typeface="Courier New" pitchFamily="49" charset="0"/>
              </a:rPr>
              <a:t> </a:t>
            </a:r>
            <a:r>
              <a:rPr lang="en-US" sz="1100" dirty="0" err="1" smtClean="0">
                <a:solidFill>
                  <a:srgbClr val="FF0000"/>
                </a:solidFill>
                <a:cs typeface="Courier New" pitchFamily="49" charset="0"/>
              </a:rPr>
              <a:t>Storyboard.TargetName</a:t>
            </a:r>
            <a:r>
              <a:rPr lang="en-US" sz="1100" dirty="0" smtClean="0">
                <a:solidFill>
                  <a:srgbClr val="0000FF"/>
                </a:solidFill>
                <a:cs typeface="Courier New" pitchFamily="49" charset="0"/>
              </a:rPr>
              <a:t>="</a:t>
            </a:r>
            <a:r>
              <a:rPr lang="en-US" sz="1100" dirty="0" err="1" smtClean="0">
                <a:solidFill>
                  <a:srgbClr val="0000FF"/>
                </a:solidFill>
                <a:cs typeface="Courier New" pitchFamily="49" charset="0"/>
              </a:rPr>
              <a:t>txtTitle</a:t>
            </a:r>
            <a:r>
              <a:rPr lang="en-US" sz="1100" dirty="0" smtClean="0">
                <a:solidFill>
                  <a:srgbClr val="0000FF"/>
                </a:solidFill>
                <a:cs typeface="Courier New" pitchFamily="49" charset="0"/>
              </a:rPr>
              <a:t>"</a:t>
            </a:r>
          </a:p>
          <a:p>
            <a:r>
              <a:rPr lang="en-US" sz="1100" dirty="0" smtClean="0">
                <a:solidFill>
                  <a:srgbClr val="0000FF"/>
                </a:solidFill>
                <a:cs typeface="Courier New" pitchFamily="49" charset="0"/>
              </a:rPr>
              <a:t>         </a:t>
            </a:r>
            <a:r>
              <a:rPr lang="en-US" sz="1100" dirty="0" smtClean="0">
                <a:solidFill>
                  <a:srgbClr val="FF0000"/>
                </a:solidFill>
                <a:cs typeface="Courier New" pitchFamily="49" charset="0"/>
              </a:rPr>
              <a:t> </a:t>
            </a:r>
            <a:r>
              <a:rPr lang="en-US" sz="1100" dirty="0" err="1" smtClean="0">
                <a:solidFill>
                  <a:srgbClr val="FF0000"/>
                </a:solidFill>
                <a:cs typeface="Courier New" pitchFamily="49" charset="0"/>
              </a:rPr>
              <a:t>Storyboard.TargetProperty</a:t>
            </a:r>
            <a:r>
              <a:rPr lang="en-US" sz="1100" dirty="0" smtClean="0">
                <a:solidFill>
                  <a:srgbClr val="0000FF"/>
                </a:solidFill>
                <a:cs typeface="Courier New" pitchFamily="49" charset="0"/>
              </a:rPr>
              <a:t>="Opacity"</a:t>
            </a:r>
          </a:p>
          <a:p>
            <a:r>
              <a:rPr lang="en-US" sz="1100" dirty="0" smtClean="0">
                <a:solidFill>
                  <a:srgbClr val="0000FF"/>
                </a:solidFill>
                <a:cs typeface="Courier New" pitchFamily="49" charset="0"/>
              </a:rPr>
              <a:t>         </a:t>
            </a:r>
            <a:r>
              <a:rPr lang="en-US" sz="1100" dirty="0" smtClean="0">
                <a:solidFill>
                  <a:srgbClr val="FF0000"/>
                </a:solidFill>
                <a:cs typeface="Courier New" pitchFamily="49" charset="0"/>
              </a:rPr>
              <a:t> From</a:t>
            </a:r>
            <a:r>
              <a:rPr lang="en-US" sz="1100" dirty="0" smtClean="0">
                <a:solidFill>
                  <a:srgbClr val="0000FF"/>
                </a:solidFill>
                <a:cs typeface="Courier New" pitchFamily="49" charset="0"/>
              </a:rPr>
              <a:t>="1.0"</a:t>
            </a:r>
            <a:r>
              <a:rPr lang="en-US" sz="1100" dirty="0" smtClean="0">
                <a:solidFill>
                  <a:srgbClr val="FF0000"/>
                </a:solidFill>
                <a:cs typeface="Courier New" pitchFamily="49" charset="0"/>
              </a:rPr>
              <a:t> To</a:t>
            </a:r>
            <a:r>
              <a:rPr lang="en-US" sz="1100" dirty="0" smtClean="0">
                <a:solidFill>
                  <a:srgbClr val="0000FF"/>
                </a:solidFill>
                <a:cs typeface="Courier New" pitchFamily="49" charset="0"/>
              </a:rPr>
              <a:t>="0.0"</a:t>
            </a:r>
            <a:r>
              <a:rPr lang="en-US" sz="1100" dirty="0" smtClean="0">
                <a:solidFill>
                  <a:srgbClr val="FF0000"/>
                </a:solidFill>
                <a:cs typeface="Courier New" pitchFamily="49" charset="0"/>
              </a:rPr>
              <a:t> Duration</a:t>
            </a:r>
            <a:r>
              <a:rPr lang="en-US" sz="1100" dirty="0" smtClean="0">
                <a:solidFill>
                  <a:srgbClr val="0000FF"/>
                </a:solidFill>
                <a:cs typeface="Courier New" pitchFamily="49" charset="0"/>
              </a:rPr>
              <a:t>="0:0:1"</a:t>
            </a:r>
            <a:r>
              <a:rPr lang="en-US" sz="1100" dirty="0" smtClean="0">
                <a:solidFill>
                  <a:srgbClr val="FF0000"/>
                </a:solidFill>
                <a:cs typeface="Courier New" pitchFamily="49" charset="0"/>
              </a:rPr>
              <a:t> </a:t>
            </a:r>
            <a:r>
              <a:rPr lang="en-US" sz="1100" dirty="0" err="1" smtClean="0">
                <a:solidFill>
                  <a:srgbClr val="FF0000"/>
                </a:solidFill>
                <a:cs typeface="Courier New" pitchFamily="49" charset="0"/>
              </a:rPr>
              <a:t>BeginTime</a:t>
            </a:r>
            <a:r>
              <a:rPr lang="en-US" sz="1100" dirty="0" smtClean="0">
                <a:solidFill>
                  <a:srgbClr val="0000FF"/>
                </a:solidFill>
                <a:cs typeface="Courier New" pitchFamily="49" charset="0"/>
              </a:rPr>
              <a:t>="0:0:4"</a:t>
            </a:r>
          </a:p>
          <a:p>
            <a:r>
              <a:rPr lang="en-US" sz="1100" dirty="0" smtClean="0">
                <a:solidFill>
                  <a:srgbClr val="0000FF"/>
                </a:solidFill>
                <a:cs typeface="Courier New" pitchFamily="49" charset="0"/>
              </a:rPr>
              <a:t>         </a:t>
            </a:r>
            <a:r>
              <a:rPr lang="en-US" sz="1100" dirty="0" smtClean="0">
                <a:solidFill>
                  <a:srgbClr val="FF0000"/>
                </a:solidFill>
                <a:cs typeface="Courier New" pitchFamily="49" charset="0"/>
              </a:rPr>
              <a:t> </a:t>
            </a:r>
            <a:r>
              <a:rPr lang="en-US" sz="1100" dirty="0" err="1" smtClean="0">
                <a:solidFill>
                  <a:srgbClr val="FF0000"/>
                </a:solidFill>
                <a:cs typeface="Courier New" pitchFamily="49" charset="0"/>
              </a:rPr>
              <a:t>AutoReverse</a:t>
            </a:r>
            <a:r>
              <a:rPr lang="en-US" sz="1100" dirty="0" smtClean="0">
                <a:solidFill>
                  <a:srgbClr val="0000FF"/>
                </a:solidFill>
                <a:cs typeface="Courier New" pitchFamily="49" charset="0"/>
              </a:rPr>
              <a:t>="False" /&gt;</a:t>
            </a:r>
          </a:p>
          <a:p>
            <a:r>
              <a:rPr lang="en-US" sz="1100" dirty="0" smtClean="0">
                <a:solidFill>
                  <a:srgbClr val="A31515"/>
                </a:solidFill>
                <a:cs typeface="Courier New" pitchFamily="49" charset="0"/>
              </a:rPr>
              <a:t>        </a:t>
            </a:r>
            <a:r>
              <a:rPr lang="en-US" sz="1100" dirty="0" smtClean="0">
                <a:solidFill>
                  <a:srgbClr val="0000FF"/>
                </a:solidFill>
                <a:cs typeface="Courier New" pitchFamily="49" charset="0"/>
              </a:rPr>
              <a:t>&lt;/</a:t>
            </a:r>
            <a:r>
              <a:rPr lang="en-US" sz="1100" dirty="0" smtClean="0">
                <a:solidFill>
                  <a:srgbClr val="A31515"/>
                </a:solidFill>
                <a:cs typeface="Courier New" pitchFamily="49" charset="0"/>
              </a:rPr>
              <a:t>Storyboard</a:t>
            </a:r>
            <a:r>
              <a:rPr lang="en-US" sz="1100" dirty="0" smtClean="0">
                <a:solidFill>
                  <a:srgbClr val="0000FF"/>
                </a:solidFill>
                <a:cs typeface="Courier New" pitchFamily="49" charset="0"/>
              </a:rPr>
              <a:t>&gt;</a:t>
            </a:r>
          </a:p>
          <a:p>
            <a:r>
              <a:rPr lang="en-US" sz="1100" dirty="0" smtClean="0">
                <a:solidFill>
                  <a:srgbClr val="A31515"/>
                </a:solidFill>
                <a:cs typeface="Courier New" pitchFamily="49" charset="0"/>
              </a:rPr>
              <a:t>    </a:t>
            </a:r>
            <a:r>
              <a:rPr lang="en-US" sz="1100" dirty="0" smtClean="0">
                <a:solidFill>
                  <a:srgbClr val="0000FF"/>
                </a:solidFill>
                <a:cs typeface="Courier New" pitchFamily="49" charset="0"/>
              </a:rPr>
              <a:t>&lt;/</a:t>
            </a:r>
            <a:r>
              <a:rPr lang="en-US" sz="1100" dirty="0" err="1" smtClean="0">
                <a:solidFill>
                  <a:srgbClr val="A31515"/>
                </a:solidFill>
                <a:cs typeface="Courier New" pitchFamily="49" charset="0"/>
              </a:rPr>
              <a:t>UserControl.Resources</a:t>
            </a:r>
            <a:r>
              <a:rPr lang="en-US" sz="1100" dirty="0" smtClean="0">
                <a:solidFill>
                  <a:srgbClr val="0000FF"/>
                </a:solidFill>
                <a:cs typeface="Courier New" pitchFamily="49" charset="0"/>
              </a:rPr>
              <a:t>&gt;</a:t>
            </a:r>
          </a:p>
          <a:p>
            <a:r>
              <a:rPr lang="en-US" sz="1100" dirty="0" smtClean="0">
                <a:solidFill>
                  <a:srgbClr val="A31515"/>
                </a:solidFill>
                <a:cs typeface="Courier New" pitchFamily="49" charset="0"/>
              </a:rPr>
              <a:t>    </a:t>
            </a:r>
            <a:r>
              <a:rPr lang="en-US" sz="1100" dirty="0" smtClean="0">
                <a:solidFill>
                  <a:srgbClr val="0000FF"/>
                </a:solidFill>
                <a:cs typeface="Courier New" pitchFamily="49" charset="0"/>
              </a:rPr>
              <a:t>&lt;</a:t>
            </a:r>
            <a:r>
              <a:rPr lang="en-US" sz="1100" dirty="0" smtClean="0">
                <a:solidFill>
                  <a:srgbClr val="A31515"/>
                </a:solidFill>
                <a:cs typeface="Courier New" pitchFamily="49" charset="0"/>
              </a:rPr>
              <a:t>Grid</a:t>
            </a:r>
            <a:r>
              <a:rPr lang="en-US" sz="1100" dirty="0" smtClean="0">
                <a:solidFill>
                  <a:srgbClr val="FF0000"/>
                </a:solidFill>
                <a:cs typeface="Courier New" pitchFamily="49" charset="0"/>
              </a:rPr>
              <a:t> x</a:t>
            </a:r>
            <a:r>
              <a:rPr lang="en-US" sz="1100" dirty="0" smtClean="0">
                <a:solidFill>
                  <a:srgbClr val="0000FF"/>
                </a:solidFill>
                <a:cs typeface="Courier New" pitchFamily="49" charset="0"/>
              </a:rPr>
              <a:t>:</a:t>
            </a:r>
            <a:r>
              <a:rPr lang="en-US" sz="1100" dirty="0" smtClean="0">
                <a:solidFill>
                  <a:srgbClr val="FF0000"/>
                </a:solidFill>
                <a:cs typeface="Courier New" pitchFamily="49" charset="0"/>
              </a:rPr>
              <a:t>Name</a:t>
            </a:r>
            <a:r>
              <a:rPr lang="en-US" sz="1100" dirty="0" smtClean="0">
                <a:solidFill>
                  <a:srgbClr val="0000FF"/>
                </a:solidFill>
                <a:cs typeface="Courier New" pitchFamily="49" charset="0"/>
              </a:rPr>
              <a:t>="LayoutRoot"</a:t>
            </a:r>
            <a:r>
              <a:rPr lang="en-US" sz="1100" dirty="0" smtClean="0">
                <a:solidFill>
                  <a:srgbClr val="FF0000"/>
                </a:solidFill>
                <a:cs typeface="Courier New" pitchFamily="49" charset="0"/>
              </a:rPr>
              <a:t> Background</a:t>
            </a:r>
            <a:r>
              <a:rPr lang="en-US" sz="1100" dirty="0" smtClean="0">
                <a:solidFill>
                  <a:srgbClr val="0000FF"/>
                </a:solidFill>
                <a:cs typeface="Courier New" pitchFamily="49" charset="0"/>
              </a:rPr>
              <a:t>="Transparent"&gt;</a:t>
            </a:r>
          </a:p>
          <a:p>
            <a:r>
              <a:rPr lang="en-US" sz="1100" dirty="0" smtClean="0">
                <a:solidFill>
                  <a:srgbClr val="A31515"/>
                </a:solidFill>
                <a:cs typeface="Courier New" pitchFamily="49" charset="0"/>
              </a:rPr>
              <a:t>        </a:t>
            </a:r>
            <a:r>
              <a:rPr lang="en-US" sz="1100" dirty="0" smtClean="0">
                <a:solidFill>
                  <a:srgbClr val="0000FF"/>
                </a:solidFill>
                <a:cs typeface="Courier New" pitchFamily="49" charset="0"/>
              </a:rPr>
              <a:t>&lt;</a:t>
            </a:r>
            <a:r>
              <a:rPr lang="en-US" sz="1100" dirty="0" err="1" smtClean="0">
                <a:solidFill>
                  <a:srgbClr val="A31515"/>
                </a:solidFill>
                <a:cs typeface="Courier New" pitchFamily="49" charset="0"/>
              </a:rPr>
              <a:t>TextBlock</a:t>
            </a:r>
            <a:r>
              <a:rPr lang="en-US" sz="1100" dirty="0" smtClean="0">
                <a:solidFill>
                  <a:srgbClr val="FF0000"/>
                </a:solidFill>
                <a:cs typeface="Courier New" pitchFamily="49" charset="0"/>
              </a:rPr>
              <a:t> x</a:t>
            </a:r>
            <a:r>
              <a:rPr lang="en-US" sz="1100" dirty="0" smtClean="0">
                <a:solidFill>
                  <a:srgbClr val="0000FF"/>
                </a:solidFill>
                <a:cs typeface="Courier New" pitchFamily="49" charset="0"/>
              </a:rPr>
              <a:t>:</a:t>
            </a:r>
            <a:r>
              <a:rPr lang="en-US" sz="1100" dirty="0" smtClean="0">
                <a:solidFill>
                  <a:srgbClr val="FF0000"/>
                </a:solidFill>
                <a:cs typeface="Courier New" pitchFamily="49" charset="0"/>
              </a:rPr>
              <a:t>Name</a:t>
            </a:r>
            <a:r>
              <a:rPr lang="en-US" sz="1100" dirty="0" smtClean="0">
                <a:solidFill>
                  <a:srgbClr val="0000FF"/>
                </a:solidFill>
                <a:cs typeface="Courier New" pitchFamily="49" charset="0"/>
              </a:rPr>
              <a:t>="txtTitle"</a:t>
            </a:r>
            <a:r>
              <a:rPr lang="en-US" sz="1100" dirty="0" smtClean="0">
                <a:solidFill>
                  <a:srgbClr val="FF0000"/>
                </a:solidFill>
                <a:cs typeface="Courier New" pitchFamily="49" charset="0"/>
              </a:rPr>
              <a:t> Margin</a:t>
            </a:r>
            <a:r>
              <a:rPr lang="en-US" sz="1100" dirty="0" smtClean="0">
                <a:solidFill>
                  <a:srgbClr val="0000FF"/>
                </a:solidFill>
                <a:cs typeface="Courier New" pitchFamily="49" charset="0"/>
              </a:rPr>
              <a:t>="5"</a:t>
            </a:r>
            <a:r>
              <a:rPr lang="en-US" sz="1100" dirty="0" smtClean="0">
                <a:solidFill>
                  <a:srgbClr val="FF0000"/>
                </a:solidFill>
                <a:cs typeface="Courier New" pitchFamily="49" charset="0"/>
              </a:rPr>
              <a:t> Height</a:t>
            </a:r>
            <a:r>
              <a:rPr lang="en-US" sz="1100" dirty="0" smtClean="0">
                <a:solidFill>
                  <a:srgbClr val="0000FF"/>
                </a:solidFill>
                <a:cs typeface="Courier New" pitchFamily="49" charset="0"/>
              </a:rPr>
              <a:t>="20"</a:t>
            </a:r>
            <a:r>
              <a:rPr lang="en-US" sz="1100" dirty="0" smtClean="0">
                <a:solidFill>
                  <a:srgbClr val="FF0000"/>
                </a:solidFill>
                <a:cs typeface="Courier New" pitchFamily="49" charset="0"/>
              </a:rPr>
              <a:t> </a:t>
            </a:r>
            <a:r>
              <a:rPr lang="en-US" sz="1100" dirty="0" err="1" smtClean="0">
                <a:solidFill>
                  <a:srgbClr val="FF0000"/>
                </a:solidFill>
                <a:cs typeface="Courier New" pitchFamily="49" charset="0"/>
              </a:rPr>
              <a:t>TextAlignment</a:t>
            </a:r>
            <a:r>
              <a:rPr lang="en-US" sz="1100" dirty="0" smtClean="0">
                <a:solidFill>
                  <a:srgbClr val="0000FF"/>
                </a:solidFill>
                <a:cs typeface="Courier New" pitchFamily="49" charset="0"/>
              </a:rPr>
              <a:t>="Center"</a:t>
            </a:r>
            <a:r>
              <a:rPr lang="en-US" sz="1100" dirty="0" smtClean="0">
                <a:solidFill>
                  <a:srgbClr val="FF0000"/>
                </a:solidFill>
                <a:cs typeface="Courier New" pitchFamily="49" charset="0"/>
              </a:rPr>
              <a:t> Text</a:t>
            </a:r>
            <a:r>
              <a:rPr lang="en-US" sz="1100" dirty="0" smtClean="0">
                <a:solidFill>
                  <a:srgbClr val="0000FF"/>
                </a:solidFill>
                <a:cs typeface="Courier New" pitchFamily="49" charset="0"/>
              </a:rPr>
              <a:t>="Prayer </a:t>
            </a:r>
            <a:r>
              <a:rPr lang="en-US" sz="1100" dirty="0" err="1" smtClean="0">
                <a:solidFill>
                  <a:srgbClr val="0000FF"/>
                </a:solidFill>
                <a:cs typeface="Courier New" pitchFamily="49" charset="0"/>
              </a:rPr>
              <a:t>Visualizer</a:t>
            </a:r>
            <a:r>
              <a:rPr lang="en-US" sz="1100" dirty="0" smtClean="0">
                <a:solidFill>
                  <a:srgbClr val="0000FF"/>
                </a:solidFill>
                <a:cs typeface="Courier New" pitchFamily="49" charset="0"/>
              </a:rPr>
              <a:t> 1.0" &gt;&lt;/</a:t>
            </a:r>
            <a:r>
              <a:rPr lang="en-US" sz="1100" dirty="0" err="1" smtClean="0">
                <a:solidFill>
                  <a:srgbClr val="A31515"/>
                </a:solidFill>
                <a:cs typeface="Courier New" pitchFamily="49" charset="0"/>
              </a:rPr>
              <a:t>TextBlock</a:t>
            </a:r>
            <a:r>
              <a:rPr lang="en-US" sz="1100" dirty="0" smtClean="0">
                <a:solidFill>
                  <a:srgbClr val="0000FF"/>
                </a:solidFill>
                <a:cs typeface="Courier New" pitchFamily="49" charset="0"/>
              </a:rPr>
              <a:t>&gt;</a:t>
            </a:r>
            <a:endParaRPr lang="en-US" sz="1100" dirty="0" smtClean="0">
              <a:solidFill>
                <a:srgbClr val="0000FF"/>
              </a:solidFill>
              <a:cs typeface="Courier New" pitchFamily="49" charset="0"/>
            </a:endParaRPr>
          </a:p>
          <a:p>
            <a:r>
              <a:rPr lang="en-US" sz="1100" dirty="0" smtClean="0">
                <a:solidFill>
                  <a:srgbClr val="A31515"/>
                </a:solidFill>
                <a:cs typeface="Courier New" pitchFamily="49" charset="0"/>
              </a:rPr>
              <a:t>    </a:t>
            </a:r>
            <a:r>
              <a:rPr lang="en-US" sz="1100" dirty="0" smtClean="0">
                <a:solidFill>
                  <a:srgbClr val="0000FF"/>
                </a:solidFill>
                <a:cs typeface="Courier New" pitchFamily="49" charset="0"/>
              </a:rPr>
              <a:t>&lt;/</a:t>
            </a:r>
            <a:r>
              <a:rPr lang="en-US" sz="1100" dirty="0" smtClean="0">
                <a:solidFill>
                  <a:srgbClr val="A31515"/>
                </a:solidFill>
                <a:cs typeface="Courier New" pitchFamily="49" charset="0"/>
              </a:rPr>
              <a:t>Grid</a:t>
            </a:r>
            <a:r>
              <a:rPr lang="en-US" sz="1100" dirty="0" smtClean="0">
                <a:solidFill>
                  <a:srgbClr val="0000FF"/>
                </a:solidFill>
                <a:cs typeface="Courier New" pitchFamily="49" charset="0"/>
              </a:rPr>
              <a:t>&gt;</a:t>
            </a:r>
          </a:p>
          <a:p>
            <a:r>
              <a:rPr lang="en-US" sz="1100" dirty="0" smtClean="0">
                <a:solidFill>
                  <a:srgbClr val="0000FF"/>
                </a:solidFill>
                <a:cs typeface="Courier New" pitchFamily="49" charset="0"/>
              </a:rPr>
              <a:t>&lt;/</a:t>
            </a:r>
            <a:r>
              <a:rPr lang="en-US" sz="1100" dirty="0" err="1" smtClean="0">
                <a:solidFill>
                  <a:srgbClr val="A31515"/>
                </a:solidFill>
                <a:cs typeface="Courier New" pitchFamily="49" charset="0"/>
              </a:rPr>
              <a:t>UserControl</a:t>
            </a:r>
            <a:r>
              <a:rPr lang="en-US" sz="1100" dirty="0" smtClean="0">
                <a:solidFill>
                  <a:srgbClr val="0000FF"/>
                </a:solidFill>
                <a:cs typeface="Courier New" pitchFamily="49" charset="0"/>
              </a:rPr>
              <a:t>&gt;</a:t>
            </a:r>
            <a:endParaRPr lang="en-US" sz="1100" dirty="0"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Page.xaml.cs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0"/>
            <a:ext cx="7285037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ight Arrow 10"/>
          <p:cNvSpPr/>
          <p:nvPr/>
        </p:nvSpPr>
        <p:spPr>
          <a:xfrm>
            <a:off x="609600" y="4038600"/>
            <a:ext cx="1447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Silverlight Host Module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1798637"/>
            <a:ext cx="6705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Download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our Silverlight Host module</a:t>
            </a:r>
            <a:b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2000" dirty="0" smtClean="0">
                <a:hlinkClick r:id="rId2"/>
              </a:rPr>
              <a:t>http</a:t>
            </a:r>
            <a:r>
              <a:rPr lang="en-US" sz="2000" dirty="0" smtClean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community.arenachms.com/files/folders/modules/entry5941.aspx</a:t>
            </a:r>
            <a:r>
              <a:rPr lang="en-US" sz="2000" dirty="0" smtClean="0"/>
              <a:t> </a:t>
            </a:r>
          </a:p>
          <a:p>
            <a:pPr marL="292100" lvl="0" indent="-292100">
              <a:buClr>
                <a:schemeClr val="accent1"/>
              </a:buClr>
              <a:buSzPct val="70000"/>
              <a:buFont typeface="Wingdings 2"/>
              <a:buChar char=""/>
            </a:pPr>
            <a:r>
              <a:rPr lang="en-US" sz="3200" dirty="0" smtClean="0"/>
              <a:t>Generates required markup to embed your Silverlight application on a page</a:t>
            </a:r>
            <a:endParaRPr lang="en-US" sz="3200" baseline="0" dirty="0" smtClean="0"/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Content Placeholder 5" descr="ArenaSilverlightHostModul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391400" y="1981200"/>
            <a:ext cx="1371600" cy="13775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7" name="Picture 5" descr="module setting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4038600"/>
            <a:ext cx="5257800" cy="2363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Markup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" y="2057400"/>
            <a:ext cx="7848600" cy="4093428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en-US" sz="1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000" dirty="0" smtClean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script </a:t>
            </a:r>
            <a:r>
              <a:rPr lang="en-US" sz="1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type</a:t>
            </a:r>
            <a:r>
              <a:rPr lang="en-US" sz="1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="text/</a:t>
            </a:r>
            <a:r>
              <a:rPr lang="en-US" sz="1000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javascript</a:t>
            </a:r>
            <a:r>
              <a:rPr lang="en-US" sz="1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"&gt;</a:t>
            </a:r>
          </a:p>
          <a:p>
            <a:r>
              <a:rPr lang="en-US" sz="1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  function </a:t>
            </a:r>
            <a:r>
              <a:rPr lang="en-US" sz="1000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onSilverlightError</a:t>
            </a:r>
            <a:r>
              <a:rPr lang="en-US" sz="1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(sender, </a:t>
            </a:r>
            <a:r>
              <a:rPr lang="en-US" sz="1000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1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) {</a:t>
            </a:r>
          </a:p>
          <a:p>
            <a:r>
              <a:rPr lang="en-US" sz="1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      .</a:t>
            </a:r>
          </a:p>
          <a:p>
            <a:r>
              <a:rPr lang="en-US" sz="1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     .</a:t>
            </a:r>
          </a:p>
          <a:p>
            <a:r>
              <a:rPr lang="en-US" sz="1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     .</a:t>
            </a:r>
          </a:p>
          <a:p>
            <a:r>
              <a:rPr lang="en-US" sz="1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  }</a:t>
            </a:r>
          </a:p>
          <a:p>
            <a:r>
              <a:rPr lang="en-US" sz="1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&lt;/</a:t>
            </a:r>
            <a:r>
              <a:rPr lang="en-US" sz="1000" dirty="0" smtClean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script</a:t>
            </a:r>
            <a:r>
              <a:rPr lang="en-US" sz="1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</a:t>
            </a:r>
          </a:p>
          <a:p>
            <a:r>
              <a:rPr lang="en-US" sz="1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000" dirty="0" smtClean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div </a:t>
            </a:r>
            <a:r>
              <a:rPr lang="en-US" sz="1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id</a:t>
            </a:r>
            <a:r>
              <a:rPr lang="en-US" sz="1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="</a:t>
            </a:r>
            <a:r>
              <a:rPr lang="en-US" sz="1000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silverlightControlHost</a:t>
            </a:r>
            <a:r>
              <a:rPr lang="en-US" sz="1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"&gt;</a:t>
            </a:r>
          </a:p>
          <a:p>
            <a:r>
              <a:rPr lang="en-US" sz="1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&lt;</a:t>
            </a:r>
            <a:r>
              <a:rPr lang="en-US" sz="1000" dirty="0" smtClean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object </a:t>
            </a:r>
            <a:r>
              <a:rPr lang="en-US" sz="1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data</a:t>
            </a:r>
            <a:r>
              <a:rPr lang="en-US" sz="1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="</a:t>
            </a:r>
            <a:r>
              <a:rPr lang="en-US" sz="1000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data:application/x-silverlight</a:t>
            </a:r>
            <a:r>
              <a:rPr lang="en-US" sz="1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," </a:t>
            </a:r>
            <a:endParaRPr lang="en-US" sz="1000" dirty="0" smtClean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type</a:t>
            </a:r>
            <a:r>
              <a:rPr lang="en-US" sz="1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="</a:t>
            </a:r>
            <a:r>
              <a:rPr lang="en-US" sz="1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application/x-silverlight-2"</a:t>
            </a:r>
          </a:p>
          <a:p>
            <a:r>
              <a:rPr lang="en-US" sz="1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width</a:t>
            </a:r>
            <a:r>
              <a:rPr lang="en-US" sz="1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'800'</a:t>
            </a:r>
          </a:p>
          <a:p>
            <a:r>
              <a:rPr lang="en-US" sz="1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	height</a:t>
            </a:r>
            <a:r>
              <a:rPr lang="en-US" sz="1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='600'&gt;</a:t>
            </a:r>
          </a:p>
          <a:p>
            <a:r>
              <a:rPr lang="en-US" sz="1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&lt;</a:t>
            </a:r>
            <a:r>
              <a:rPr lang="en-US" sz="1000" dirty="0" err="1" smtClean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param</a:t>
            </a:r>
            <a:r>
              <a:rPr lang="en-US" sz="1000" dirty="0" smtClean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name</a:t>
            </a:r>
            <a:r>
              <a:rPr lang="en-US" sz="1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="source" </a:t>
            </a:r>
            <a:r>
              <a:rPr lang="en-US" sz="1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value</a:t>
            </a:r>
            <a:r>
              <a:rPr lang="en-US" sz="1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='ClientBin/Arena.Custom.Cccev.Silverlight.PrayerVisualizer.xap'/&gt;</a:t>
            </a:r>
          </a:p>
          <a:p>
            <a:r>
              <a:rPr lang="en-US" sz="1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&lt;</a:t>
            </a:r>
            <a:r>
              <a:rPr lang="en-US" sz="1000" dirty="0" err="1" smtClean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param</a:t>
            </a:r>
            <a:r>
              <a:rPr lang="en-US" sz="1000" dirty="0" smtClean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name</a:t>
            </a:r>
            <a:r>
              <a:rPr lang="en-US" sz="1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="</a:t>
            </a:r>
            <a:r>
              <a:rPr lang="en-US" sz="1000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onerror</a:t>
            </a:r>
            <a:r>
              <a:rPr lang="en-US" sz="1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" </a:t>
            </a:r>
            <a:r>
              <a:rPr lang="en-US" sz="1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value</a:t>
            </a:r>
            <a:r>
              <a:rPr lang="en-US" sz="1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="</a:t>
            </a:r>
            <a:r>
              <a:rPr lang="en-US" sz="1000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onSilverlightError</a:t>
            </a:r>
            <a:r>
              <a:rPr lang="en-US" sz="1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" /&gt;</a:t>
            </a:r>
          </a:p>
          <a:p>
            <a:r>
              <a:rPr lang="en-US" sz="1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&lt;</a:t>
            </a:r>
            <a:r>
              <a:rPr lang="en-US" sz="1000" dirty="0" err="1" smtClean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param</a:t>
            </a:r>
            <a:r>
              <a:rPr lang="en-US" sz="1000" dirty="0" smtClean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name</a:t>
            </a:r>
            <a:r>
              <a:rPr lang="en-US" sz="1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="background" </a:t>
            </a:r>
            <a:r>
              <a:rPr lang="en-US" sz="1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value</a:t>
            </a:r>
            <a:r>
              <a:rPr lang="en-US" sz="1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="white" /&gt;</a:t>
            </a:r>
          </a:p>
          <a:p>
            <a:r>
              <a:rPr lang="en-US" sz="1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&lt;</a:t>
            </a:r>
            <a:r>
              <a:rPr lang="en-US" sz="1000" dirty="0" err="1" smtClean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param</a:t>
            </a:r>
            <a:r>
              <a:rPr lang="en-US" sz="1000" dirty="0" smtClean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name</a:t>
            </a:r>
            <a:r>
              <a:rPr lang="en-US" sz="1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="</a:t>
            </a:r>
            <a:r>
              <a:rPr lang="en-US" sz="1000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InitParameters</a:t>
            </a:r>
            <a:r>
              <a:rPr lang="en-US" sz="1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" </a:t>
            </a:r>
            <a:r>
              <a:rPr lang="en-US" sz="1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value</a:t>
            </a:r>
            <a:r>
              <a:rPr lang="en-US" sz="1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='' /&gt;</a:t>
            </a:r>
          </a:p>
          <a:p>
            <a:r>
              <a:rPr lang="en-US" sz="1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&lt;</a:t>
            </a:r>
            <a:r>
              <a:rPr lang="en-US" sz="1000" dirty="0" smtClean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a </a:t>
            </a:r>
            <a:r>
              <a:rPr lang="en-US" sz="1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href</a:t>
            </a:r>
            <a:r>
              <a:rPr lang="en-US" sz="1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="http://go.microsoft.com/fwlink/?LinkID=108182" </a:t>
            </a:r>
            <a:r>
              <a:rPr lang="en-US" sz="1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style</a:t>
            </a:r>
            <a:r>
              <a:rPr lang="en-US" sz="1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="</a:t>
            </a:r>
            <a:r>
              <a:rPr lang="en-US" sz="1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text-decoration: </a:t>
            </a:r>
            <a:r>
              <a:rPr lang="en-US" sz="1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none;"&gt;</a:t>
            </a:r>
          </a:p>
          <a:p>
            <a:r>
              <a:rPr lang="en-US" sz="1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&lt;</a:t>
            </a:r>
            <a:r>
              <a:rPr lang="en-US" sz="1000" dirty="0" err="1" smtClean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img</a:t>
            </a:r>
            <a:r>
              <a:rPr lang="en-US" sz="1000" dirty="0" smtClean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src</a:t>
            </a:r>
            <a:r>
              <a:rPr lang="en-US" sz="1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="http</a:t>
            </a:r>
            <a:r>
              <a:rPr lang="en-US" sz="1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://go.microsoft.com/fwlink/?</a:t>
            </a:r>
            <a:r>
              <a:rPr lang="en-US" sz="1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LinkId=108181"</a:t>
            </a:r>
          </a:p>
          <a:p>
            <a:r>
              <a:rPr lang="en-US" sz="1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	alt</a:t>
            </a:r>
            <a:r>
              <a:rPr lang="en-US" sz="1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="Get Microsoft </a:t>
            </a:r>
            <a:r>
              <a:rPr lang="en-US" sz="1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Silverlight</a:t>
            </a:r>
            <a:r>
              <a:rPr lang="en-US" sz="1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"</a:t>
            </a:r>
            <a:endParaRPr lang="en-US" sz="1000" dirty="0" smtClean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style</a:t>
            </a:r>
            <a:r>
              <a:rPr lang="en-US" sz="1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="</a:t>
            </a:r>
            <a:r>
              <a:rPr lang="en-US" sz="1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border-style: </a:t>
            </a:r>
            <a:r>
              <a:rPr lang="en-US" sz="1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none</a:t>
            </a:r>
            <a:r>
              <a:rPr lang="en-US" sz="1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"/&gt;</a:t>
            </a:r>
          </a:p>
          <a:p>
            <a:r>
              <a:rPr lang="en-US" sz="1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&lt;/</a:t>
            </a:r>
            <a:r>
              <a:rPr lang="en-US" sz="1000" dirty="0" smtClean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&lt;/</a:t>
            </a:r>
            <a:r>
              <a:rPr lang="en-US" sz="1000" dirty="0" smtClean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object</a:t>
            </a:r>
            <a:r>
              <a:rPr lang="en-US" sz="1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&lt;</a:t>
            </a:r>
            <a:r>
              <a:rPr lang="en-US" sz="1000" dirty="0" err="1" smtClean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iframe</a:t>
            </a:r>
            <a:r>
              <a:rPr lang="en-US" sz="1000" dirty="0" smtClean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style</a:t>
            </a:r>
            <a:r>
              <a:rPr lang="en-US" sz="1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='</a:t>
            </a:r>
            <a:r>
              <a:rPr lang="en-US" sz="1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visibility:</a:t>
            </a:r>
            <a:r>
              <a:rPr lang="en-US" sz="1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hidden;</a:t>
            </a:r>
            <a:r>
              <a:rPr lang="en-US" sz="1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height:</a:t>
            </a:r>
            <a:r>
              <a:rPr lang="en-US" sz="1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0;</a:t>
            </a:r>
            <a:r>
              <a:rPr lang="en-US" sz="1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width:</a:t>
            </a:r>
            <a:r>
              <a:rPr lang="en-US" sz="1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0;</a:t>
            </a:r>
            <a:r>
              <a:rPr lang="en-US" sz="1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border:</a:t>
            </a:r>
            <a:r>
              <a:rPr lang="en-US" sz="1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0px'&gt;&lt;/</a:t>
            </a:r>
            <a:r>
              <a:rPr lang="en-US" sz="1000" dirty="0" err="1" smtClean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iframe</a:t>
            </a:r>
            <a:r>
              <a:rPr lang="en-US" sz="1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1000" dirty="0" smtClean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div</a:t>
            </a:r>
            <a:r>
              <a:rPr lang="en-US" sz="1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&gt;</a:t>
            </a:r>
            <a:endParaRPr lang="en-US" sz="10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PLATE_ppt_refreshcache_futurize">
  <a:themeElements>
    <a:clrScheme name="RefreshCache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BFBF00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60FF00"/>
      </a:hlink>
      <a:folHlink>
        <a:srgbClr val="90363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TEMPLATE_ppt_refreshcache_futurize</Template>
  <TotalTime>1376</TotalTime>
  <Words>335</Words>
  <Application>Microsoft Office PowerPoint</Application>
  <PresentationFormat>On-screen Show (4:3)</PresentationFormat>
  <Paragraphs>102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TEMPLATE_ppt_refreshcache_futurize</vt:lpstr>
      <vt:lpstr>Going for Gold w/Silverlight</vt:lpstr>
      <vt:lpstr>Web Services</vt:lpstr>
      <vt:lpstr>Web Service</vt:lpstr>
      <vt:lpstr>Silverlight Project</vt:lpstr>
      <vt:lpstr>Add Service Reference</vt:lpstr>
      <vt:lpstr>Parts of the Silverlight App</vt:lpstr>
      <vt:lpstr>Page.xaml.cs</vt:lpstr>
      <vt:lpstr>Silverlight Host Module</vt:lpstr>
      <vt:lpstr>Sample Markup</vt:lpstr>
      <vt:lpstr>JS Errors</vt:lpstr>
      <vt:lpstr>Project Properties</vt:lpstr>
      <vt:lpstr>Live Demo</vt:lpstr>
      <vt:lpstr>References</vt:lpstr>
    </vt:vector>
  </TitlesOfParts>
  <Company>ccc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Going for Gold w/Silverlight</dc:title>
  <dc:creator>Nick Airdo</dc:creator>
  <cp:lastModifiedBy>Nick Airdo</cp:lastModifiedBy>
  <cp:revision>6</cp:revision>
  <dcterms:created xsi:type="dcterms:W3CDTF">2009-10-03T16:06:12Z</dcterms:created>
  <dcterms:modified xsi:type="dcterms:W3CDTF">2009-10-04T15:02:36Z</dcterms:modified>
</cp:coreProperties>
</file>