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57" r:id="rId3"/>
    <p:sldId id="263" r:id="rId4"/>
    <p:sldId id="259" r:id="rId5"/>
    <p:sldId id="262" r:id="rId6"/>
    <p:sldId id="260" r:id="rId7"/>
    <p:sldId id="258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F8EE6-DF3C-49F7-B58B-9EF417BC4E69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2D947-29F7-44A8-9367-61A4CED75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</a:t>
            </a:r>
            <a:r>
              <a:rPr lang="en-US" baseline="0" dirty="0" smtClean="0"/>
              <a:t> the conditional – only runs if in “Release” configuration.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2D947-29F7-44A8-9367-61A4CED75DA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295400"/>
            <a:ext cx="8814816" cy="1356360"/>
          </a:xfrm>
          <a:prstGeom prst="round2DiagRect">
            <a:avLst>
              <a:gd name="adj1" fmla="val 50000"/>
              <a:gd name="adj2" fmla="val 0"/>
            </a:avLst>
          </a:prstGeom>
          <a:noFill/>
          <a:ln w="11000" cap="rnd" cmpd="sng" algn="ctr">
            <a:noFill/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CCF81CD-A287-4178-9E0B-4C36F1185380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058E872-3F19-40FA-9932-F66CA2199D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CF81CD-A287-4178-9E0B-4C36F1185380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58E872-3F19-40FA-9932-F66CA2199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CF81CD-A287-4178-9E0B-4C36F1185380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58E872-3F19-40FA-9932-F66CA2199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>
              <a:alpha val="52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CF81CD-A287-4178-9E0B-4C36F1185380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58E872-3F19-40FA-9932-F66CA2199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CCF81CD-A287-4178-9E0B-4C36F1185380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058E872-3F19-40FA-9932-F66CA2199D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CF81CD-A287-4178-9E0B-4C36F1185380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058E872-3F19-40FA-9932-F66CA2199D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CF81CD-A287-4178-9E0B-4C36F1185380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058E872-3F19-40FA-9932-F66CA2199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CF81CD-A287-4178-9E0B-4C36F1185380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58E872-3F19-40FA-9932-F66CA2199D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CF81CD-A287-4178-9E0B-4C36F1185380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58E872-3F19-40FA-9932-F66CA2199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CCF81CD-A287-4178-9E0B-4C36F1185380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058E872-3F19-40FA-9932-F66CA2199D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CCF81CD-A287-4178-9E0B-4C36F1185380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058E872-3F19-40FA-9932-F66CA2199D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523999"/>
            <a:ext cx="8810846" cy="5188477"/>
          </a:xfrm>
          <a:prstGeom prst="round2DiagRect">
            <a:avLst>
              <a:gd name="adj1" fmla="val 11807"/>
              <a:gd name="adj2" fmla="val 0"/>
            </a:avLst>
          </a:prstGeom>
          <a:noFill/>
          <a:ln w="11000" cap="rnd" cmpd="sng" algn="ctr">
            <a:noFill/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CCF81CD-A287-4178-9E0B-4C36F1185380}" type="datetimeFigureOut">
              <a:rPr lang="en-US" smtClean="0"/>
              <a:pPr/>
              <a:t>10/3/2009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058E872-3F19-40FA-9932-F66CA2199D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fade thruBlk="1"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sbuildextensionpack.codeplex.com/" TargetMode="External"/><Relationship Id="rId2" Type="http://schemas.openxmlformats.org/officeDocument/2006/relationships/hyperlink" Target="http://msbuildtasks.tigris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Tools of the Trade</a:t>
            </a:r>
            <a:endParaRPr lang="en-US" sz="6000" dirty="0"/>
          </a:p>
        </p:txBody>
      </p:sp>
      <p:pic>
        <p:nvPicPr>
          <p:cNvPr id="7" name="Picture 6" descr="logo-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048000"/>
            <a:ext cx="2924175" cy="368617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5" name="Subtitle 2"/>
          <p:cNvSpPr>
            <a:spLocks noGrp="1"/>
          </p:cNvSpPr>
          <p:nvPr/>
        </p:nvSpPr>
        <p:spPr>
          <a:xfrm>
            <a:off x="762000" y="2895600"/>
            <a:ext cx="8001000" cy="3657600"/>
          </a:xfrm>
          <a:prstGeom prst="rect">
            <a:avLst/>
          </a:prstGeom>
        </p:spPr>
        <p:txBody>
          <a:bodyPr lIns="45720" rIns="246888">
            <a:normAutofit/>
          </a:bodyPr>
          <a:lstStyle>
            <a:lvl1pPr marL="0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3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using msbuild to automate packaging</a:t>
            </a:r>
          </a:p>
          <a:p>
            <a:endParaRPr lang="en-US" dirty="0" smtClean="0"/>
          </a:p>
          <a:p>
            <a:r>
              <a:rPr lang="en-US" sz="1900" dirty="0" smtClean="0"/>
              <a:t>Nick Airdo</a:t>
            </a:r>
          </a:p>
          <a:p>
            <a:r>
              <a:rPr lang="en-US" sz="1900" dirty="0" smtClean="0"/>
              <a:t>Software Engineer</a:t>
            </a:r>
          </a:p>
          <a:p>
            <a:r>
              <a:rPr lang="en-US" sz="1900" dirty="0" smtClean="0"/>
              <a:t>Central Christian Church</a:t>
            </a:r>
          </a:p>
          <a:p>
            <a:endParaRPr lang="en-US" sz="1900" dirty="0" smtClean="0"/>
          </a:p>
          <a:p>
            <a:r>
              <a:rPr lang="en-US" sz="1900" dirty="0" smtClean="0"/>
              <a:t>Email: </a:t>
            </a:r>
            <a:r>
              <a:rPr lang="en-US" sz="1900" dirty="0" err="1" smtClean="0"/>
              <a:t>nick.airdo@cccev.com</a:t>
            </a:r>
            <a:endParaRPr lang="en-US" sz="1900" dirty="0" smtClean="0"/>
          </a:p>
          <a:p>
            <a:r>
              <a:rPr lang="en-US" sz="1900" dirty="0" smtClean="0"/>
              <a:t>Twitter: 		    @</a:t>
            </a:r>
            <a:r>
              <a:rPr lang="en-US" sz="1900" dirty="0" err="1" smtClean="0"/>
              <a:t>airdo</a:t>
            </a:r>
            <a:endParaRPr lang="en-US" sz="1900" dirty="0" smtClean="0"/>
          </a:p>
          <a:p>
            <a:endParaRPr lang="en-US" sz="1900" dirty="0" smtClean="0"/>
          </a:p>
          <a:p>
            <a:r>
              <a:rPr lang="en-US" sz="19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Tweet using #RefreshCache</a:t>
            </a:r>
          </a:p>
          <a:p>
            <a:endParaRPr lang="en-US" sz="19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981200"/>
            <a:ext cx="5062537" cy="269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810000"/>
            <a:ext cx="4261322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Down Arrow 9"/>
          <p:cNvSpPr/>
          <p:nvPr/>
        </p:nvSpPr>
        <p:spPr>
          <a:xfrm>
            <a:off x="5105400" y="3124200"/>
            <a:ext cx="1219200" cy="609600"/>
          </a:xfrm>
          <a:prstGeom prst="downArrow">
            <a:avLst>
              <a:gd name="adj1" fmla="val 52951"/>
              <a:gd name="adj2" fmla="val 50000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520"/>
            <a:ext cx="3200400" cy="4526280"/>
          </a:xfrm>
        </p:spPr>
        <p:txBody>
          <a:bodyPr>
            <a:normAutofit/>
          </a:bodyPr>
          <a:lstStyle/>
          <a:p>
            <a:r>
              <a:rPr lang="en-US" dirty="0" smtClean="0"/>
              <a:t>Kill the monkey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53536"/>
            <a:ext cx="7696200" cy="1143000"/>
          </a:xfrm>
        </p:spPr>
        <p:txBody>
          <a:bodyPr/>
          <a:lstStyle/>
          <a:p>
            <a:r>
              <a:rPr lang="en-US" dirty="0" smtClean="0"/>
              <a:t>Monkey Tasks</a:t>
            </a:r>
            <a:endParaRPr lang="en-US" dirty="0"/>
          </a:p>
        </p:txBody>
      </p:sp>
      <p:pic>
        <p:nvPicPr>
          <p:cNvPr id="8194" name="Picture 2" descr="http://www.stock-monkey.com/images/bald-monkey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4191000"/>
            <a:ext cx="3200400" cy="21282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7696200" cy="1143000"/>
          </a:xfrm>
        </p:spPr>
        <p:txBody>
          <a:bodyPr/>
          <a:lstStyle/>
          <a:p>
            <a:r>
              <a:rPr lang="en-US" dirty="0" smtClean="0"/>
              <a:t>Visual Studio Project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Unload</a:t>
            </a:r>
          </a:p>
          <a:p>
            <a:endParaRPr lang="en-US" dirty="0" smtClean="0"/>
          </a:p>
          <a:p>
            <a:r>
              <a:rPr lang="en-US" dirty="0" smtClean="0"/>
              <a:t>Edit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828800"/>
            <a:ext cx="34290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7620000" cy="1143000"/>
          </a:xfrm>
        </p:spPr>
        <p:txBody>
          <a:bodyPr/>
          <a:lstStyle/>
          <a:p>
            <a:r>
              <a:rPr lang="en-US" dirty="0" smtClean="0"/>
              <a:t>the .</a:t>
            </a:r>
            <a:r>
              <a:rPr lang="en-US" dirty="0" err="1" smtClean="0"/>
              <a:t>csproj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67000" y="2209800"/>
            <a:ext cx="5791200" cy="3477875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00FF"/>
                </a:solidFill>
              </a:rPr>
              <a:t>&lt;</a:t>
            </a:r>
            <a:r>
              <a:rPr lang="en-US" sz="1000" dirty="0" smtClean="0">
                <a:solidFill>
                  <a:srgbClr val="A31515"/>
                </a:solidFill>
              </a:rPr>
              <a:t>Project</a:t>
            </a:r>
            <a:r>
              <a:rPr lang="en-US" sz="1000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 &lt;</a:t>
            </a:r>
            <a:r>
              <a:rPr lang="en-US" sz="1000" dirty="0" smtClean="0">
                <a:solidFill>
                  <a:srgbClr val="A31515"/>
                </a:solidFill>
              </a:rPr>
              <a:t>Import</a:t>
            </a:r>
            <a:r>
              <a:rPr lang="en-US" sz="1000" dirty="0" smtClean="0">
                <a:solidFill>
                  <a:srgbClr val="0000FF"/>
                </a:solidFill>
              </a:rPr>
              <a:t> </a:t>
            </a:r>
            <a:r>
              <a:rPr lang="en-US" sz="1000" dirty="0" smtClean="0">
                <a:solidFill>
                  <a:srgbClr val="FF0000"/>
                </a:solidFill>
              </a:rPr>
              <a:t>Project</a:t>
            </a:r>
            <a:r>
              <a:rPr lang="en-US" sz="1000" dirty="0" smtClean="0">
                <a:solidFill>
                  <a:srgbClr val="0000FF"/>
                </a:solidFill>
              </a:rPr>
              <a:t>="$(</a:t>
            </a:r>
            <a:r>
              <a:rPr lang="en-US" sz="1000" dirty="0" err="1" smtClean="0">
                <a:solidFill>
                  <a:srgbClr val="0000FF"/>
                </a:solidFill>
              </a:rPr>
              <a:t>MSBuildExtensionsPath</a:t>
            </a:r>
            <a:r>
              <a:rPr lang="en-US" sz="1000" dirty="0" smtClean="0">
                <a:solidFill>
                  <a:srgbClr val="0000FF"/>
                </a:solidFill>
              </a:rPr>
              <a:t>)\</a:t>
            </a:r>
            <a:r>
              <a:rPr lang="en-US" sz="1000" dirty="0" err="1" smtClean="0">
                <a:solidFill>
                  <a:srgbClr val="0000FF"/>
                </a:solidFill>
              </a:rPr>
              <a:t>MSBuildCommunityTasks\MSBuild.Community.Tasks.Targets</a:t>
            </a:r>
            <a:r>
              <a:rPr lang="en-US" sz="1000" dirty="0" smtClean="0">
                <a:solidFill>
                  <a:srgbClr val="0000FF"/>
                </a:solidFill>
              </a:rPr>
              <a:t>" /&gt;</a:t>
            </a:r>
          </a:p>
          <a:p>
            <a:endParaRPr lang="en-US" sz="1000" dirty="0" smtClean="0">
              <a:solidFill>
                <a:srgbClr val="0000FF"/>
              </a:solidFill>
            </a:endParaRPr>
          </a:p>
          <a:p>
            <a:r>
              <a:rPr lang="en-US" sz="1000" dirty="0" smtClean="0">
                <a:solidFill>
                  <a:srgbClr val="0000FF"/>
                </a:solidFill>
              </a:rPr>
              <a:t>&lt;</a:t>
            </a:r>
            <a:r>
              <a:rPr lang="en-US" sz="1000" dirty="0" err="1" smtClean="0">
                <a:solidFill>
                  <a:srgbClr val="A31515"/>
                </a:solidFill>
              </a:rPr>
              <a:t>PropertyGroup</a:t>
            </a:r>
            <a:r>
              <a:rPr lang="en-US" sz="1000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    &lt;</a:t>
            </a:r>
            <a:r>
              <a:rPr lang="en-US" sz="1000" dirty="0" err="1" smtClean="0">
                <a:solidFill>
                  <a:srgbClr val="A31515"/>
                </a:solidFill>
              </a:rPr>
              <a:t>BuildDir</a:t>
            </a:r>
            <a:r>
              <a:rPr lang="en-US" sz="1000" dirty="0" smtClean="0">
                <a:solidFill>
                  <a:srgbClr val="0000FF"/>
                </a:solidFill>
              </a:rPr>
              <a:t>&gt;builds&lt;/</a:t>
            </a:r>
            <a:r>
              <a:rPr lang="en-US" sz="1000" dirty="0" err="1" smtClean="0">
                <a:solidFill>
                  <a:srgbClr val="A31515"/>
                </a:solidFill>
              </a:rPr>
              <a:t>BuildDir</a:t>
            </a:r>
            <a:r>
              <a:rPr lang="en-US" sz="1000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  &lt;/</a:t>
            </a:r>
            <a:r>
              <a:rPr lang="en-US" sz="1000" dirty="0" err="1" smtClean="0">
                <a:solidFill>
                  <a:srgbClr val="A31515"/>
                </a:solidFill>
              </a:rPr>
              <a:t>PropertyGroup</a:t>
            </a:r>
            <a:r>
              <a:rPr lang="en-US" sz="1000" dirty="0" smtClean="0">
                <a:solidFill>
                  <a:srgbClr val="0000FF"/>
                </a:solidFill>
              </a:rPr>
              <a:t>&gt;</a:t>
            </a:r>
          </a:p>
          <a:p>
            <a:endParaRPr lang="en-US" sz="1000" dirty="0" smtClean="0">
              <a:solidFill>
                <a:srgbClr val="0000FF"/>
              </a:solidFill>
            </a:endParaRPr>
          </a:p>
          <a:p>
            <a:r>
              <a:rPr lang="en-US" sz="1000" dirty="0" smtClean="0">
                <a:solidFill>
                  <a:srgbClr val="0000FF"/>
                </a:solidFill>
              </a:rPr>
              <a:t>  &lt;</a:t>
            </a:r>
            <a:r>
              <a:rPr lang="en-US" sz="1000" dirty="0" smtClean="0">
                <a:solidFill>
                  <a:srgbClr val="A31515"/>
                </a:solidFill>
              </a:rPr>
              <a:t>Target</a:t>
            </a:r>
            <a:r>
              <a:rPr lang="en-US" sz="1000" dirty="0" smtClean="0">
                <a:solidFill>
                  <a:srgbClr val="0000FF"/>
                </a:solidFill>
              </a:rPr>
              <a:t> </a:t>
            </a:r>
            <a:r>
              <a:rPr lang="en-US" sz="1000" dirty="0" smtClean="0">
                <a:solidFill>
                  <a:srgbClr val="FF0000"/>
                </a:solidFill>
              </a:rPr>
              <a:t>Name</a:t>
            </a:r>
            <a:r>
              <a:rPr lang="en-US" sz="1000" dirty="0" smtClean="0">
                <a:solidFill>
                  <a:srgbClr val="0000FF"/>
                </a:solidFill>
              </a:rPr>
              <a:t>="</a:t>
            </a:r>
            <a:r>
              <a:rPr lang="en-US" sz="1000" dirty="0" err="1" smtClean="0">
                <a:solidFill>
                  <a:srgbClr val="0000FF"/>
                </a:solidFill>
              </a:rPr>
              <a:t>AfterBuild</a:t>
            </a:r>
            <a:r>
              <a:rPr lang="en-US" sz="1000" dirty="0" smtClean="0">
                <a:solidFill>
                  <a:srgbClr val="0000FF"/>
                </a:solidFill>
              </a:rPr>
              <a:t>" </a:t>
            </a:r>
            <a:r>
              <a:rPr lang="en-US" sz="1000" dirty="0" err="1" smtClean="0">
                <a:solidFill>
                  <a:srgbClr val="FF0000"/>
                </a:solidFill>
              </a:rPr>
              <a:t>DependsOnTargets</a:t>
            </a:r>
            <a:r>
              <a:rPr lang="en-US" sz="1000" dirty="0" smtClean="0">
                <a:solidFill>
                  <a:srgbClr val="0000FF"/>
                </a:solidFill>
              </a:rPr>
              <a:t>="</a:t>
            </a:r>
            <a:r>
              <a:rPr lang="en-US" sz="1000" dirty="0" err="1" smtClean="0">
                <a:solidFill>
                  <a:srgbClr val="0000FF"/>
                </a:solidFill>
              </a:rPr>
              <a:t>BuildPackageZip</a:t>
            </a:r>
            <a:r>
              <a:rPr lang="en-US" sz="1000" dirty="0" smtClean="0">
                <a:solidFill>
                  <a:srgbClr val="0000FF"/>
                </a:solidFill>
              </a:rPr>
              <a:t>"&gt;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  &lt;/</a:t>
            </a:r>
            <a:r>
              <a:rPr lang="en-US" sz="1000" dirty="0" smtClean="0">
                <a:solidFill>
                  <a:srgbClr val="A31515"/>
                </a:solidFill>
              </a:rPr>
              <a:t>Target</a:t>
            </a:r>
            <a:r>
              <a:rPr lang="en-US" sz="1000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 </a:t>
            </a:r>
          </a:p>
          <a:p>
            <a:endParaRPr lang="en-US" sz="1000" dirty="0" smtClean="0">
              <a:solidFill>
                <a:srgbClr val="0000FF"/>
              </a:solidFill>
            </a:endParaRPr>
          </a:p>
          <a:p>
            <a:r>
              <a:rPr lang="en-US" sz="1000" dirty="0" smtClean="0">
                <a:solidFill>
                  <a:srgbClr val="0000FF"/>
                </a:solidFill>
              </a:rPr>
              <a:t>  &lt;!--</a:t>
            </a:r>
            <a:r>
              <a:rPr lang="en-US" sz="1000" dirty="0" smtClean="0">
                <a:solidFill>
                  <a:srgbClr val="008000"/>
                </a:solidFill>
              </a:rPr>
              <a:t> Clean old stuff </a:t>
            </a:r>
            <a:r>
              <a:rPr lang="en-US" sz="1000" dirty="0" smtClean="0">
                <a:solidFill>
                  <a:srgbClr val="0000FF"/>
                </a:solidFill>
              </a:rPr>
              <a:t>--&gt;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  &lt;</a:t>
            </a:r>
            <a:r>
              <a:rPr lang="en-US" sz="1000" dirty="0" smtClean="0">
                <a:solidFill>
                  <a:srgbClr val="A31515"/>
                </a:solidFill>
              </a:rPr>
              <a:t>Target</a:t>
            </a:r>
            <a:r>
              <a:rPr lang="en-US" sz="1000" dirty="0" smtClean="0">
                <a:solidFill>
                  <a:srgbClr val="0000FF"/>
                </a:solidFill>
              </a:rPr>
              <a:t> </a:t>
            </a:r>
            <a:r>
              <a:rPr lang="en-US" sz="1000" dirty="0" smtClean="0">
                <a:solidFill>
                  <a:srgbClr val="FF0000"/>
                </a:solidFill>
              </a:rPr>
              <a:t>Name</a:t>
            </a:r>
            <a:r>
              <a:rPr lang="en-US" sz="1000" dirty="0" smtClean="0">
                <a:solidFill>
                  <a:srgbClr val="0000FF"/>
                </a:solidFill>
              </a:rPr>
              <a:t>="</a:t>
            </a:r>
            <a:r>
              <a:rPr lang="en-US" sz="1000" dirty="0" err="1" smtClean="0">
                <a:solidFill>
                  <a:srgbClr val="0000FF"/>
                </a:solidFill>
              </a:rPr>
              <a:t>DeleteFiles</a:t>
            </a:r>
            <a:r>
              <a:rPr lang="en-US" sz="1000" dirty="0" smtClean="0">
                <a:solidFill>
                  <a:srgbClr val="0000FF"/>
                </a:solidFill>
              </a:rPr>
              <a:t>"&gt;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    &lt;</a:t>
            </a:r>
            <a:r>
              <a:rPr lang="en-US" sz="1000" dirty="0" err="1" smtClean="0">
                <a:solidFill>
                  <a:srgbClr val="A31515"/>
                </a:solidFill>
              </a:rPr>
              <a:t>ItemGroup</a:t>
            </a:r>
            <a:r>
              <a:rPr lang="en-US" sz="1000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      &lt;</a:t>
            </a:r>
            <a:r>
              <a:rPr lang="en-US" sz="1000" dirty="0" err="1" smtClean="0">
                <a:solidFill>
                  <a:srgbClr val="A31515"/>
                </a:solidFill>
              </a:rPr>
              <a:t>OldFiles</a:t>
            </a:r>
            <a:r>
              <a:rPr lang="en-US" sz="1000" dirty="0" smtClean="0">
                <a:solidFill>
                  <a:srgbClr val="0000FF"/>
                </a:solidFill>
              </a:rPr>
              <a:t> </a:t>
            </a:r>
            <a:r>
              <a:rPr lang="en-US" sz="1000" dirty="0" smtClean="0">
                <a:solidFill>
                  <a:srgbClr val="FF0000"/>
                </a:solidFill>
              </a:rPr>
              <a:t>Include</a:t>
            </a:r>
            <a:r>
              <a:rPr lang="en-US" sz="1000" dirty="0" smtClean="0">
                <a:solidFill>
                  <a:srgbClr val="0000FF"/>
                </a:solidFill>
              </a:rPr>
              <a:t>="$(</a:t>
            </a:r>
            <a:r>
              <a:rPr lang="en-US" sz="1000" dirty="0" err="1" smtClean="0">
                <a:solidFill>
                  <a:srgbClr val="0000FF"/>
                </a:solidFill>
              </a:rPr>
              <a:t>BuildDir</a:t>
            </a:r>
            <a:r>
              <a:rPr lang="en-US" sz="1000" dirty="0" smtClean="0">
                <a:solidFill>
                  <a:srgbClr val="0000FF"/>
                </a:solidFill>
              </a:rPr>
              <a:t>)\</a:t>
            </a:r>
            <a:r>
              <a:rPr lang="en-US" sz="1000" dirty="0" err="1" smtClean="0">
                <a:solidFill>
                  <a:srgbClr val="0000FF"/>
                </a:solidFill>
              </a:rPr>
              <a:t>tmp</a:t>
            </a:r>
            <a:r>
              <a:rPr lang="en-US" sz="1000" dirty="0" smtClean="0">
                <a:solidFill>
                  <a:srgbClr val="0000FF"/>
                </a:solidFill>
              </a:rPr>
              <a:t>\**" /&gt;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    &lt;/</a:t>
            </a:r>
            <a:r>
              <a:rPr lang="en-US" sz="1000" dirty="0" err="1" smtClean="0">
                <a:solidFill>
                  <a:srgbClr val="A31515"/>
                </a:solidFill>
              </a:rPr>
              <a:t>ItemGroup</a:t>
            </a:r>
            <a:r>
              <a:rPr lang="en-US" sz="1000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    &lt;</a:t>
            </a:r>
            <a:r>
              <a:rPr lang="en-US" sz="1000" dirty="0" smtClean="0">
                <a:solidFill>
                  <a:srgbClr val="A31515"/>
                </a:solidFill>
              </a:rPr>
              <a:t>Delete</a:t>
            </a:r>
            <a:r>
              <a:rPr lang="en-US" sz="1000" dirty="0" smtClean="0">
                <a:solidFill>
                  <a:srgbClr val="0000FF"/>
                </a:solidFill>
              </a:rPr>
              <a:t> </a:t>
            </a:r>
            <a:r>
              <a:rPr lang="en-US" sz="1000" dirty="0" smtClean="0">
                <a:solidFill>
                  <a:srgbClr val="FF0000"/>
                </a:solidFill>
              </a:rPr>
              <a:t>Files</a:t>
            </a:r>
            <a:r>
              <a:rPr lang="en-US" sz="1000" dirty="0" smtClean="0">
                <a:solidFill>
                  <a:srgbClr val="0000FF"/>
                </a:solidFill>
              </a:rPr>
              <a:t>="@(</a:t>
            </a:r>
            <a:r>
              <a:rPr lang="en-US" sz="1000" dirty="0" err="1" smtClean="0">
                <a:solidFill>
                  <a:srgbClr val="0000FF"/>
                </a:solidFill>
              </a:rPr>
              <a:t>OldFiles</a:t>
            </a:r>
            <a:r>
              <a:rPr lang="en-US" sz="1000" dirty="0" smtClean="0">
                <a:solidFill>
                  <a:srgbClr val="0000FF"/>
                </a:solidFill>
              </a:rPr>
              <a:t>)" /&gt;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  &lt;/</a:t>
            </a:r>
            <a:r>
              <a:rPr lang="en-US" sz="1000" dirty="0" smtClean="0">
                <a:solidFill>
                  <a:srgbClr val="A31515"/>
                </a:solidFill>
              </a:rPr>
              <a:t>Target</a:t>
            </a:r>
            <a:r>
              <a:rPr lang="en-US" sz="1000" dirty="0" smtClean="0">
                <a:solidFill>
                  <a:srgbClr val="0000FF"/>
                </a:solidFill>
              </a:rPr>
              <a:t>&gt;</a:t>
            </a:r>
          </a:p>
          <a:p>
            <a:endParaRPr lang="en-US" sz="1000" dirty="0" smtClean="0">
              <a:solidFill>
                <a:srgbClr val="0000FF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3581400" cy="452628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Import</a:t>
            </a:r>
          </a:p>
          <a:p>
            <a:endParaRPr lang="en-US" dirty="0" smtClean="0"/>
          </a:p>
          <a:p>
            <a:r>
              <a:rPr lang="en-US" dirty="0" smtClean="0"/>
              <a:t>Target</a:t>
            </a:r>
          </a:p>
          <a:p>
            <a:endParaRPr lang="en-US" dirty="0" smtClean="0"/>
          </a:p>
          <a:p>
            <a:r>
              <a:rPr lang="en-US" dirty="0" smtClean="0"/>
              <a:t>Clean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7696200" cy="1143000"/>
          </a:xfrm>
        </p:spPr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67000" y="2209800"/>
            <a:ext cx="6019800" cy="3323987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00FF"/>
                </a:solidFill>
              </a:rPr>
              <a:t>…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&lt;!--</a:t>
            </a:r>
            <a:r>
              <a:rPr lang="en-US" sz="1000" dirty="0" smtClean="0">
                <a:solidFill>
                  <a:srgbClr val="008000"/>
                </a:solidFill>
              </a:rPr>
              <a:t> Prepare the files to be zipped </a:t>
            </a:r>
            <a:r>
              <a:rPr lang="en-US" sz="1000" dirty="0" smtClean="0">
                <a:solidFill>
                  <a:srgbClr val="0000FF"/>
                </a:solidFill>
              </a:rPr>
              <a:t>--&gt;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  &lt;</a:t>
            </a:r>
            <a:r>
              <a:rPr lang="en-US" sz="1000" dirty="0" smtClean="0">
                <a:solidFill>
                  <a:srgbClr val="A31515"/>
                </a:solidFill>
              </a:rPr>
              <a:t>Target</a:t>
            </a:r>
            <a:r>
              <a:rPr lang="en-US" sz="1000" dirty="0" smtClean="0">
                <a:solidFill>
                  <a:srgbClr val="0000FF"/>
                </a:solidFill>
              </a:rPr>
              <a:t> </a:t>
            </a:r>
            <a:r>
              <a:rPr lang="en-US" sz="1000" dirty="0" smtClean="0">
                <a:solidFill>
                  <a:srgbClr val="FF0000"/>
                </a:solidFill>
              </a:rPr>
              <a:t>Name</a:t>
            </a:r>
            <a:r>
              <a:rPr lang="en-US" sz="1000" dirty="0" smtClean="0">
                <a:solidFill>
                  <a:srgbClr val="0000FF"/>
                </a:solidFill>
              </a:rPr>
              <a:t>="</a:t>
            </a:r>
            <a:r>
              <a:rPr lang="en-US" sz="1000" dirty="0" err="1" smtClean="0">
                <a:solidFill>
                  <a:srgbClr val="0000FF"/>
                </a:solidFill>
              </a:rPr>
              <a:t>CopyFiles</a:t>
            </a:r>
            <a:r>
              <a:rPr lang="en-US" sz="1000" dirty="0" smtClean="0">
                <a:solidFill>
                  <a:srgbClr val="0000FF"/>
                </a:solidFill>
              </a:rPr>
              <a:t>" </a:t>
            </a:r>
            <a:r>
              <a:rPr lang="en-US" sz="1000" dirty="0" err="1" smtClean="0">
                <a:solidFill>
                  <a:srgbClr val="FF0000"/>
                </a:solidFill>
              </a:rPr>
              <a:t>DependsOnTargets</a:t>
            </a:r>
            <a:r>
              <a:rPr lang="en-US" sz="1000" dirty="0" smtClean="0">
                <a:solidFill>
                  <a:srgbClr val="0000FF"/>
                </a:solidFill>
              </a:rPr>
              <a:t>="</a:t>
            </a:r>
            <a:r>
              <a:rPr lang="en-US" sz="1000" dirty="0" err="1" smtClean="0">
                <a:solidFill>
                  <a:srgbClr val="0000FF"/>
                </a:solidFill>
              </a:rPr>
              <a:t>DeleteFiles</a:t>
            </a:r>
            <a:r>
              <a:rPr lang="en-US" sz="1000" dirty="0" smtClean="0">
                <a:solidFill>
                  <a:srgbClr val="0000FF"/>
                </a:solidFill>
              </a:rPr>
              <a:t>"&gt;</a:t>
            </a:r>
          </a:p>
          <a:p>
            <a:endParaRPr lang="en-US" sz="1000" dirty="0" smtClean="0">
              <a:solidFill>
                <a:srgbClr val="0000FF"/>
              </a:solidFill>
            </a:endParaRPr>
          </a:p>
          <a:p>
            <a:r>
              <a:rPr lang="en-US" sz="1000" dirty="0">
                <a:solidFill>
                  <a:srgbClr val="0000FF"/>
                </a:solidFill>
              </a:rPr>
              <a:t> </a:t>
            </a:r>
            <a:r>
              <a:rPr lang="en-US" sz="1000" dirty="0" smtClean="0">
                <a:solidFill>
                  <a:srgbClr val="0000FF"/>
                </a:solidFill>
              </a:rPr>
              <a:t>    &lt;</a:t>
            </a:r>
            <a:r>
              <a:rPr lang="en-US" sz="1000" dirty="0" err="1" smtClean="0">
                <a:solidFill>
                  <a:srgbClr val="A31515"/>
                </a:solidFill>
              </a:rPr>
              <a:t>ItemGroup</a:t>
            </a:r>
            <a:r>
              <a:rPr lang="en-US" sz="1000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        &lt;</a:t>
            </a:r>
            <a:r>
              <a:rPr lang="en-US" sz="1000" dirty="0" err="1" smtClean="0">
                <a:solidFill>
                  <a:srgbClr val="A31515"/>
                </a:solidFill>
              </a:rPr>
              <a:t>CopyFiles</a:t>
            </a:r>
            <a:r>
              <a:rPr lang="en-US" sz="1000" dirty="0" smtClean="0">
                <a:solidFill>
                  <a:srgbClr val="0000FF"/>
                </a:solidFill>
              </a:rPr>
              <a:t> </a:t>
            </a:r>
            <a:r>
              <a:rPr lang="en-US" sz="1000" dirty="0" smtClean="0">
                <a:solidFill>
                  <a:srgbClr val="FF0000"/>
                </a:solidFill>
              </a:rPr>
              <a:t>Include</a:t>
            </a:r>
            <a:r>
              <a:rPr lang="en-US" sz="1000" dirty="0" smtClean="0">
                <a:solidFill>
                  <a:srgbClr val="0000FF"/>
                </a:solidFill>
              </a:rPr>
              <a:t>="*.</a:t>
            </a:r>
            <a:r>
              <a:rPr lang="en-US" sz="1000" dirty="0" err="1" smtClean="0">
                <a:solidFill>
                  <a:srgbClr val="0000FF"/>
                </a:solidFill>
              </a:rPr>
              <a:t>cs</a:t>
            </a:r>
            <a:r>
              <a:rPr lang="en-US" sz="1000" dirty="0" smtClean="0">
                <a:solidFill>
                  <a:srgbClr val="0000FF"/>
                </a:solidFill>
              </a:rPr>
              <a:t>" </a:t>
            </a:r>
            <a:r>
              <a:rPr lang="en-US" sz="1000" dirty="0" smtClean="0">
                <a:solidFill>
                  <a:srgbClr val="FF0000"/>
                </a:solidFill>
              </a:rPr>
              <a:t>Exclude</a:t>
            </a:r>
            <a:r>
              <a:rPr lang="en-US" sz="1000" dirty="0" smtClean="0">
                <a:solidFill>
                  <a:srgbClr val="0000FF"/>
                </a:solidFill>
              </a:rPr>
              <a:t>="</a:t>
            </a:r>
            <a:r>
              <a:rPr lang="en-US" sz="1000" dirty="0" err="1" smtClean="0">
                <a:solidFill>
                  <a:srgbClr val="0000FF"/>
                </a:solidFill>
              </a:rPr>
              <a:t>MetricsByZip.cs;ArenaFamilySplitter.cs</a:t>
            </a:r>
            <a:r>
              <a:rPr lang="en-US" sz="1000" dirty="0" smtClean="0">
                <a:solidFill>
                  <a:srgbClr val="0000FF"/>
                </a:solidFill>
              </a:rPr>
              <a:t>" /&gt;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        &lt;</a:t>
            </a:r>
            <a:r>
              <a:rPr lang="en-US" sz="1000" dirty="0" err="1" smtClean="0">
                <a:solidFill>
                  <a:srgbClr val="A31515"/>
                </a:solidFill>
              </a:rPr>
              <a:t>CopyFiles</a:t>
            </a:r>
            <a:r>
              <a:rPr lang="en-US" sz="1000" dirty="0" smtClean="0">
                <a:solidFill>
                  <a:srgbClr val="0000FF"/>
                </a:solidFill>
              </a:rPr>
              <a:t> </a:t>
            </a:r>
            <a:r>
              <a:rPr lang="en-US" sz="1000" dirty="0" smtClean="0">
                <a:solidFill>
                  <a:srgbClr val="FF0000"/>
                </a:solidFill>
              </a:rPr>
              <a:t>Include</a:t>
            </a:r>
            <a:r>
              <a:rPr lang="en-US" sz="1000" dirty="0" smtClean="0">
                <a:solidFill>
                  <a:srgbClr val="0000FF"/>
                </a:solidFill>
              </a:rPr>
              <a:t>="$(</a:t>
            </a:r>
            <a:r>
              <a:rPr lang="en-US" sz="1000" dirty="0" err="1" smtClean="0">
                <a:solidFill>
                  <a:srgbClr val="0000FF"/>
                </a:solidFill>
              </a:rPr>
              <a:t>OutputPath</a:t>
            </a:r>
            <a:r>
              <a:rPr lang="en-US" sz="1000" dirty="0" smtClean="0">
                <a:solidFill>
                  <a:srgbClr val="0000FF"/>
                </a:solidFill>
              </a:rPr>
              <a:t>)</a:t>
            </a:r>
            <a:r>
              <a:rPr lang="en-US" sz="1000" dirty="0" err="1" smtClean="0">
                <a:solidFill>
                  <a:srgbClr val="0000FF"/>
                </a:solidFill>
              </a:rPr>
              <a:t>Arena.Custom.Cccev.Accountability.dll</a:t>
            </a:r>
            <a:r>
              <a:rPr lang="en-US" sz="1000" dirty="0" smtClean="0">
                <a:solidFill>
                  <a:srgbClr val="0000FF"/>
                </a:solidFill>
              </a:rPr>
              <a:t>" /&gt;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        &lt;</a:t>
            </a:r>
            <a:r>
              <a:rPr lang="en-US" sz="1000" dirty="0" err="1" smtClean="0">
                <a:solidFill>
                  <a:srgbClr val="A31515"/>
                </a:solidFill>
              </a:rPr>
              <a:t>CopyFiles</a:t>
            </a:r>
            <a:r>
              <a:rPr lang="en-US" sz="1000" dirty="0" smtClean="0">
                <a:solidFill>
                  <a:srgbClr val="0000FF"/>
                </a:solidFill>
              </a:rPr>
              <a:t> </a:t>
            </a:r>
            <a:r>
              <a:rPr lang="en-US" sz="1000" dirty="0" smtClean="0">
                <a:solidFill>
                  <a:srgbClr val="FF0000"/>
                </a:solidFill>
              </a:rPr>
              <a:t>Include</a:t>
            </a:r>
            <a:r>
              <a:rPr lang="en-US" sz="1000" dirty="0" smtClean="0">
                <a:solidFill>
                  <a:srgbClr val="0000FF"/>
                </a:solidFill>
              </a:rPr>
              <a:t>="$(</a:t>
            </a:r>
            <a:r>
              <a:rPr lang="en-US" sz="1000" dirty="0" err="1" smtClean="0">
                <a:solidFill>
                  <a:srgbClr val="0000FF"/>
                </a:solidFill>
              </a:rPr>
              <a:t>OutputPath</a:t>
            </a:r>
            <a:r>
              <a:rPr lang="en-US" sz="1000" dirty="0" smtClean="0">
                <a:solidFill>
                  <a:srgbClr val="0000FF"/>
                </a:solidFill>
              </a:rPr>
              <a:t>)</a:t>
            </a:r>
            <a:r>
              <a:rPr lang="en-US" sz="1000" dirty="0" err="1" smtClean="0">
                <a:solidFill>
                  <a:srgbClr val="0000FF"/>
                </a:solidFill>
              </a:rPr>
              <a:t>Arena.Custom.Cccev.AgentWorkers.dll</a:t>
            </a:r>
            <a:r>
              <a:rPr lang="en-US" sz="1000" dirty="0" smtClean="0">
                <a:solidFill>
                  <a:srgbClr val="0000FF"/>
                </a:solidFill>
              </a:rPr>
              <a:t>" /&gt;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     &lt;/</a:t>
            </a:r>
            <a:r>
              <a:rPr lang="en-US" sz="1000" dirty="0" err="1" smtClean="0">
                <a:solidFill>
                  <a:srgbClr val="A31515"/>
                </a:solidFill>
              </a:rPr>
              <a:t>ItemGroup</a:t>
            </a:r>
            <a:r>
              <a:rPr lang="en-US" sz="1000" dirty="0" smtClean="0">
                <a:solidFill>
                  <a:srgbClr val="0000FF"/>
                </a:solidFill>
              </a:rPr>
              <a:t>&gt;</a:t>
            </a:r>
          </a:p>
          <a:p>
            <a:endParaRPr lang="en-US" sz="1000" dirty="0" smtClean="0">
              <a:solidFill>
                <a:srgbClr val="0000FF"/>
              </a:solidFill>
            </a:endParaRPr>
          </a:p>
          <a:p>
            <a:r>
              <a:rPr lang="en-US" sz="1000" dirty="0" smtClean="0">
                <a:solidFill>
                  <a:srgbClr val="0000FF"/>
                </a:solidFill>
              </a:rPr>
              <a:t>     &lt;</a:t>
            </a:r>
            <a:r>
              <a:rPr lang="en-US" sz="1000" dirty="0" err="1" smtClean="0">
                <a:solidFill>
                  <a:srgbClr val="A31515"/>
                </a:solidFill>
              </a:rPr>
              <a:t>ItemGroup</a:t>
            </a:r>
            <a:r>
              <a:rPr lang="en-US" sz="1000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        &lt;</a:t>
            </a:r>
            <a:r>
              <a:rPr lang="en-US" sz="1000" dirty="0" err="1" smtClean="0">
                <a:solidFill>
                  <a:srgbClr val="A31515"/>
                </a:solidFill>
              </a:rPr>
              <a:t>SqlFiles</a:t>
            </a:r>
            <a:r>
              <a:rPr lang="en-US" sz="1000" dirty="0" smtClean="0">
                <a:solidFill>
                  <a:srgbClr val="0000FF"/>
                </a:solidFill>
              </a:rPr>
              <a:t> </a:t>
            </a:r>
            <a:r>
              <a:rPr lang="en-US" sz="1000" dirty="0" smtClean="0">
                <a:solidFill>
                  <a:srgbClr val="FF0000"/>
                </a:solidFill>
              </a:rPr>
              <a:t>Include</a:t>
            </a:r>
            <a:r>
              <a:rPr lang="en-US" sz="1000" dirty="0" smtClean="0">
                <a:solidFill>
                  <a:srgbClr val="0000FF"/>
                </a:solidFill>
              </a:rPr>
              <a:t>="Helpers\SQL\*“ /&gt;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     &lt;/</a:t>
            </a:r>
            <a:r>
              <a:rPr lang="en-US" sz="1000" dirty="0" err="1" smtClean="0">
                <a:solidFill>
                  <a:srgbClr val="A31515"/>
                </a:solidFill>
              </a:rPr>
              <a:t>ItemGroup</a:t>
            </a:r>
            <a:r>
              <a:rPr lang="en-US" sz="1000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	  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    &lt;</a:t>
            </a:r>
            <a:r>
              <a:rPr lang="en-US" sz="1000" dirty="0" err="1" smtClean="0">
                <a:solidFill>
                  <a:srgbClr val="A31515"/>
                </a:solidFill>
              </a:rPr>
              <a:t>MakeDir</a:t>
            </a:r>
            <a:r>
              <a:rPr lang="en-US" sz="1000" dirty="0" smtClean="0">
                <a:solidFill>
                  <a:srgbClr val="0000FF"/>
                </a:solidFill>
              </a:rPr>
              <a:t> </a:t>
            </a:r>
            <a:r>
              <a:rPr lang="en-US" sz="1000" dirty="0" smtClean="0">
                <a:solidFill>
                  <a:srgbClr val="FF0000"/>
                </a:solidFill>
              </a:rPr>
              <a:t>Directories</a:t>
            </a:r>
            <a:r>
              <a:rPr lang="en-US" sz="1000" dirty="0" smtClean="0">
                <a:solidFill>
                  <a:srgbClr val="0000FF"/>
                </a:solidFill>
              </a:rPr>
              <a:t>="$(</a:t>
            </a:r>
            <a:r>
              <a:rPr lang="en-US" sz="1000" dirty="0" err="1" smtClean="0">
                <a:solidFill>
                  <a:srgbClr val="0000FF"/>
                </a:solidFill>
              </a:rPr>
              <a:t>BuildDir</a:t>
            </a:r>
            <a:r>
              <a:rPr lang="en-US" sz="1000" dirty="0" smtClean="0">
                <a:solidFill>
                  <a:srgbClr val="0000FF"/>
                </a:solidFill>
              </a:rPr>
              <a:t>)\</a:t>
            </a:r>
            <a:r>
              <a:rPr lang="en-US" sz="1000" dirty="0" err="1" smtClean="0">
                <a:solidFill>
                  <a:srgbClr val="0000FF"/>
                </a:solidFill>
              </a:rPr>
              <a:t>tmp</a:t>
            </a:r>
            <a:r>
              <a:rPr lang="en-US" sz="1000" dirty="0" smtClean="0">
                <a:solidFill>
                  <a:srgbClr val="0000FF"/>
                </a:solidFill>
              </a:rPr>
              <a:t>" </a:t>
            </a:r>
            <a:r>
              <a:rPr lang="en-US" sz="1000" dirty="0" smtClean="0">
                <a:solidFill>
                  <a:srgbClr val="FF0000"/>
                </a:solidFill>
              </a:rPr>
              <a:t>Condition</a:t>
            </a:r>
            <a:r>
              <a:rPr lang="en-US" sz="1000" dirty="0" smtClean="0">
                <a:solidFill>
                  <a:srgbClr val="0000FF"/>
                </a:solidFill>
              </a:rPr>
              <a:t>="!Exists('$(</a:t>
            </a:r>
            <a:r>
              <a:rPr lang="en-US" sz="1000" dirty="0" err="1" smtClean="0">
                <a:solidFill>
                  <a:srgbClr val="0000FF"/>
                </a:solidFill>
              </a:rPr>
              <a:t>BuildDir</a:t>
            </a:r>
            <a:r>
              <a:rPr lang="en-US" sz="1000" dirty="0" smtClean="0">
                <a:solidFill>
                  <a:srgbClr val="0000FF"/>
                </a:solidFill>
              </a:rPr>
              <a:t>)\</a:t>
            </a:r>
            <a:r>
              <a:rPr lang="en-US" sz="1000" dirty="0" err="1" smtClean="0">
                <a:solidFill>
                  <a:srgbClr val="0000FF"/>
                </a:solidFill>
              </a:rPr>
              <a:t>tmp</a:t>
            </a:r>
            <a:r>
              <a:rPr lang="en-US" sz="1000" dirty="0" smtClean="0">
                <a:solidFill>
                  <a:srgbClr val="0000FF"/>
                </a:solidFill>
              </a:rPr>
              <a:t>')" /&gt;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    &lt;</a:t>
            </a:r>
            <a:r>
              <a:rPr lang="en-US" sz="1000" dirty="0" err="1" smtClean="0">
                <a:solidFill>
                  <a:srgbClr val="A31515"/>
                </a:solidFill>
              </a:rPr>
              <a:t>MakeDir</a:t>
            </a:r>
            <a:r>
              <a:rPr lang="en-US" sz="1000" dirty="0" smtClean="0">
                <a:solidFill>
                  <a:srgbClr val="0000FF"/>
                </a:solidFill>
              </a:rPr>
              <a:t> </a:t>
            </a:r>
            <a:r>
              <a:rPr lang="en-US" sz="1000" dirty="0" smtClean="0">
                <a:solidFill>
                  <a:srgbClr val="FF0000"/>
                </a:solidFill>
              </a:rPr>
              <a:t>Directories</a:t>
            </a:r>
            <a:r>
              <a:rPr lang="en-US" sz="1000" dirty="0" smtClean="0">
                <a:solidFill>
                  <a:srgbClr val="0000FF"/>
                </a:solidFill>
              </a:rPr>
              <a:t>="$(</a:t>
            </a:r>
            <a:r>
              <a:rPr lang="en-US" sz="1000" dirty="0" err="1" smtClean="0">
                <a:solidFill>
                  <a:srgbClr val="0000FF"/>
                </a:solidFill>
              </a:rPr>
              <a:t>BuildDir</a:t>
            </a:r>
            <a:r>
              <a:rPr lang="en-US" sz="1000" dirty="0" smtClean="0">
                <a:solidFill>
                  <a:srgbClr val="0000FF"/>
                </a:solidFill>
              </a:rPr>
              <a:t>)\</a:t>
            </a:r>
            <a:r>
              <a:rPr lang="en-US" sz="1000" dirty="0" err="1" smtClean="0">
                <a:solidFill>
                  <a:srgbClr val="0000FF"/>
                </a:solidFill>
              </a:rPr>
              <a:t>tmp</a:t>
            </a:r>
            <a:r>
              <a:rPr lang="en-US" sz="1000" dirty="0" smtClean="0">
                <a:solidFill>
                  <a:srgbClr val="0000FF"/>
                </a:solidFill>
              </a:rPr>
              <a:t>\required-SQL" </a:t>
            </a:r>
            <a:r>
              <a:rPr lang="en-US" sz="1000" dirty="0" smtClean="0">
                <a:solidFill>
                  <a:srgbClr val="FF0000"/>
                </a:solidFill>
              </a:rPr>
              <a:t>Condition</a:t>
            </a:r>
            <a:r>
              <a:rPr lang="en-US" sz="1000" dirty="0" smtClean="0">
                <a:solidFill>
                  <a:srgbClr val="0000FF"/>
                </a:solidFill>
              </a:rPr>
              <a:t>="!Exists('$(</a:t>
            </a:r>
            <a:r>
              <a:rPr lang="en-US" sz="1000" dirty="0" err="1" smtClean="0">
                <a:solidFill>
                  <a:srgbClr val="0000FF"/>
                </a:solidFill>
              </a:rPr>
              <a:t>BuildDir</a:t>
            </a:r>
            <a:r>
              <a:rPr lang="en-US" sz="1000" dirty="0" smtClean="0">
                <a:solidFill>
                  <a:srgbClr val="0000FF"/>
                </a:solidFill>
              </a:rPr>
              <a:t>)\</a:t>
            </a:r>
            <a:r>
              <a:rPr lang="en-US" sz="1000" dirty="0" err="1" smtClean="0">
                <a:solidFill>
                  <a:srgbClr val="0000FF"/>
                </a:solidFill>
              </a:rPr>
              <a:t>tmp</a:t>
            </a:r>
            <a:r>
              <a:rPr lang="en-US" sz="1000" dirty="0" smtClean="0">
                <a:solidFill>
                  <a:srgbClr val="0000FF"/>
                </a:solidFill>
              </a:rPr>
              <a:t>\required-SQL')" /&gt;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    &lt;</a:t>
            </a:r>
            <a:r>
              <a:rPr lang="en-US" sz="1000" dirty="0" smtClean="0">
                <a:solidFill>
                  <a:srgbClr val="A31515"/>
                </a:solidFill>
              </a:rPr>
              <a:t>Copy</a:t>
            </a:r>
            <a:r>
              <a:rPr lang="en-US" sz="1000" dirty="0" smtClean="0">
                <a:solidFill>
                  <a:srgbClr val="0000FF"/>
                </a:solidFill>
              </a:rPr>
              <a:t> </a:t>
            </a:r>
            <a:r>
              <a:rPr lang="en-US" sz="1000" dirty="0" err="1" smtClean="0">
                <a:solidFill>
                  <a:srgbClr val="FF0000"/>
                </a:solidFill>
              </a:rPr>
              <a:t>SourceFiles</a:t>
            </a:r>
            <a:r>
              <a:rPr lang="en-US" sz="1000" dirty="0" smtClean="0">
                <a:solidFill>
                  <a:srgbClr val="0000FF"/>
                </a:solidFill>
              </a:rPr>
              <a:t>="@(</a:t>
            </a:r>
            <a:r>
              <a:rPr lang="en-US" sz="1000" dirty="0" err="1" smtClean="0">
                <a:solidFill>
                  <a:srgbClr val="0000FF"/>
                </a:solidFill>
              </a:rPr>
              <a:t>CopyFiles</a:t>
            </a:r>
            <a:r>
              <a:rPr lang="en-US" sz="1000" dirty="0" smtClean="0">
                <a:solidFill>
                  <a:srgbClr val="0000FF"/>
                </a:solidFill>
              </a:rPr>
              <a:t>)" </a:t>
            </a:r>
            <a:r>
              <a:rPr lang="en-US" sz="1000" dirty="0" err="1" smtClean="0">
                <a:solidFill>
                  <a:srgbClr val="FF0000"/>
                </a:solidFill>
              </a:rPr>
              <a:t>DestinationFolder</a:t>
            </a:r>
            <a:r>
              <a:rPr lang="en-US" sz="1000" dirty="0" smtClean="0">
                <a:solidFill>
                  <a:srgbClr val="0000FF"/>
                </a:solidFill>
              </a:rPr>
              <a:t>="$(</a:t>
            </a:r>
            <a:r>
              <a:rPr lang="en-US" sz="1000" dirty="0" err="1" smtClean="0">
                <a:solidFill>
                  <a:srgbClr val="0000FF"/>
                </a:solidFill>
              </a:rPr>
              <a:t>BuildDir</a:t>
            </a:r>
            <a:r>
              <a:rPr lang="en-US" sz="1000" dirty="0" smtClean="0">
                <a:solidFill>
                  <a:srgbClr val="0000FF"/>
                </a:solidFill>
              </a:rPr>
              <a:t>)\</a:t>
            </a:r>
            <a:r>
              <a:rPr lang="en-US" sz="1000" dirty="0" err="1" smtClean="0">
                <a:solidFill>
                  <a:srgbClr val="0000FF"/>
                </a:solidFill>
              </a:rPr>
              <a:t>tmp</a:t>
            </a:r>
            <a:r>
              <a:rPr lang="en-US" sz="1000" dirty="0" smtClean="0">
                <a:solidFill>
                  <a:srgbClr val="0000FF"/>
                </a:solidFill>
              </a:rPr>
              <a:t>" /&gt;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    &lt;</a:t>
            </a:r>
            <a:r>
              <a:rPr lang="en-US" sz="1000" dirty="0" smtClean="0">
                <a:solidFill>
                  <a:srgbClr val="A31515"/>
                </a:solidFill>
              </a:rPr>
              <a:t>Copy</a:t>
            </a:r>
            <a:r>
              <a:rPr lang="en-US" sz="1000" dirty="0" smtClean="0">
                <a:solidFill>
                  <a:srgbClr val="0000FF"/>
                </a:solidFill>
              </a:rPr>
              <a:t> </a:t>
            </a:r>
            <a:r>
              <a:rPr lang="en-US" sz="1000" dirty="0" err="1" smtClean="0">
                <a:solidFill>
                  <a:srgbClr val="FF0000"/>
                </a:solidFill>
              </a:rPr>
              <a:t>SourceFiles</a:t>
            </a:r>
            <a:r>
              <a:rPr lang="en-US" sz="1000" dirty="0" smtClean="0">
                <a:solidFill>
                  <a:srgbClr val="0000FF"/>
                </a:solidFill>
              </a:rPr>
              <a:t>="@(</a:t>
            </a:r>
            <a:r>
              <a:rPr lang="en-US" sz="1000" dirty="0" err="1" smtClean="0">
                <a:solidFill>
                  <a:srgbClr val="0000FF"/>
                </a:solidFill>
              </a:rPr>
              <a:t>SqlFiles</a:t>
            </a:r>
            <a:r>
              <a:rPr lang="en-US" sz="1000" dirty="0" smtClean="0">
                <a:solidFill>
                  <a:srgbClr val="0000FF"/>
                </a:solidFill>
              </a:rPr>
              <a:t>)" </a:t>
            </a:r>
            <a:r>
              <a:rPr lang="en-US" sz="1000" dirty="0" err="1" smtClean="0">
                <a:solidFill>
                  <a:srgbClr val="FF0000"/>
                </a:solidFill>
              </a:rPr>
              <a:t>DestinationFolder</a:t>
            </a:r>
            <a:r>
              <a:rPr lang="en-US" sz="1000" dirty="0" smtClean="0">
                <a:solidFill>
                  <a:srgbClr val="0000FF"/>
                </a:solidFill>
              </a:rPr>
              <a:t>="$(</a:t>
            </a:r>
            <a:r>
              <a:rPr lang="en-US" sz="1000" dirty="0" err="1" smtClean="0">
                <a:solidFill>
                  <a:srgbClr val="0000FF"/>
                </a:solidFill>
              </a:rPr>
              <a:t>BuildDir</a:t>
            </a:r>
            <a:r>
              <a:rPr lang="en-US" sz="1000" dirty="0" smtClean="0">
                <a:solidFill>
                  <a:srgbClr val="0000FF"/>
                </a:solidFill>
              </a:rPr>
              <a:t>)\</a:t>
            </a:r>
            <a:r>
              <a:rPr lang="en-US" sz="1000" dirty="0" err="1" smtClean="0">
                <a:solidFill>
                  <a:srgbClr val="0000FF"/>
                </a:solidFill>
              </a:rPr>
              <a:t>tmp</a:t>
            </a:r>
            <a:r>
              <a:rPr lang="en-US" sz="1000" dirty="0" smtClean="0">
                <a:solidFill>
                  <a:srgbClr val="0000FF"/>
                </a:solidFill>
              </a:rPr>
              <a:t>\required-SQL" /&gt;</a:t>
            </a:r>
          </a:p>
          <a:p>
            <a:endParaRPr lang="en-US" sz="1000" dirty="0" smtClean="0">
              <a:solidFill>
                <a:srgbClr val="0000FF"/>
              </a:solidFill>
            </a:endParaRPr>
          </a:p>
          <a:p>
            <a:r>
              <a:rPr lang="en-US" sz="1000" dirty="0" smtClean="0">
                <a:solidFill>
                  <a:srgbClr val="0000FF"/>
                </a:solidFill>
              </a:rPr>
              <a:t>  &lt;/</a:t>
            </a:r>
            <a:r>
              <a:rPr lang="en-US" sz="1000" dirty="0" smtClean="0">
                <a:solidFill>
                  <a:srgbClr val="A31515"/>
                </a:solidFill>
              </a:rPr>
              <a:t>Target</a:t>
            </a:r>
            <a:r>
              <a:rPr lang="en-US" sz="1000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…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2743200" cy="452628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Copy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7696200" cy="1143000"/>
          </a:xfrm>
        </p:spPr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Condition</a:t>
            </a:r>
          </a:p>
          <a:p>
            <a:endParaRPr lang="en-US" dirty="0" smtClean="0"/>
          </a:p>
          <a:p>
            <a:r>
              <a:rPr lang="en-US" dirty="0" smtClean="0"/>
              <a:t>Version</a:t>
            </a:r>
          </a:p>
          <a:p>
            <a:endParaRPr lang="en-US" dirty="0" smtClean="0"/>
          </a:p>
          <a:p>
            <a:r>
              <a:rPr lang="en-US" dirty="0" smtClean="0"/>
              <a:t>Zip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67000" y="2237125"/>
            <a:ext cx="5943600" cy="409342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00FF"/>
                </a:solidFill>
              </a:rPr>
              <a:t>  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   &lt;!--</a:t>
            </a:r>
            <a:r>
              <a:rPr lang="en-US" sz="1000" dirty="0" smtClean="0">
                <a:solidFill>
                  <a:srgbClr val="008000"/>
                </a:solidFill>
              </a:rPr>
              <a:t> Create the package zip file </a:t>
            </a:r>
            <a:r>
              <a:rPr lang="en-US" sz="1000" dirty="0" smtClean="0">
                <a:solidFill>
                  <a:srgbClr val="0000FF"/>
                </a:solidFill>
              </a:rPr>
              <a:t>--&gt;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  &lt;</a:t>
            </a:r>
            <a:r>
              <a:rPr lang="en-US" sz="1000" dirty="0" smtClean="0">
                <a:solidFill>
                  <a:srgbClr val="A31515"/>
                </a:solidFill>
              </a:rPr>
              <a:t>Target</a:t>
            </a:r>
            <a:r>
              <a:rPr lang="en-US" sz="1000" dirty="0" smtClean="0">
                <a:solidFill>
                  <a:srgbClr val="0000FF"/>
                </a:solidFill>
              </a:rPr>
              <a:t> </a:t>
            </a:r>
            <a:r>
              <a:rPr lang="en-US" sz="1000" dirty="0" smtClean="0">
                <a:solidFill>
                  <a:srgbClr val="FF0000"/>
                </a:solidFill>
              </a:rPr>
              <a:t>Name</a:t>
            </a:r>
            <a:r>
              <a:rPr lang="en-US" sz="1000" dirty="0" smtClean="0">
                <a:solidFill>
                  <a:srgbClr val="0000FF"/>
                </a:solidFill>
              </a:rPr>
              <a:t>="</a:t>
            </a:r>
            <a:r>
              <a:rPr lang="en-US" sz="1000" dirty="0" err="1" smtClean="0">
                <a:solidFill>
                  <a:srgbClr val="0000FF"/>
                </a:solidFill>
              </a:rPr>
              <a:t>BuildPackageZip</a:t>
            </a:r>
            <a:r>
              <a:rPr lang="en-US" sz="1000" dirty="0" smtClean="0">
                <a:solidFill>
                  <a:srgbClr val="0000FF"/>
                </a:solidFill>
              </a:rPr>
              <a:t>" </a:t>
            </a:r>
            <a:r>
              <a:rPr lang="en-US" sz="1000" dirty="0" err="1" smtClean="0">
                <a:solidFill>
                  <a:srgbClr val="FF0000"/>
                </a:solidFill>
              </a:rPr>
              <a:t>DependsOnTargets</a:t>
            </a:r>
            <a:r>
              <a:rPr lang="en-US" sz="1000" dirty="0" smtClean="0">
                <a:solidFill>
                  <a:srgbClr val="0000FF"/>
                </a:solidFill>
              </a:rPr>
              <a:t>="</a:t>
            </a:r>
            <a:r>
              <a:rPr lang="en-US" sz="1000" dirty="0" err="1" smtClean="0">
                <a:solidFill>
                  <a:srgbClr val="0000FF"/>
                </a:solidFill>
              </a:rPr>
              <a:t>CopyFiles</a:t>
            </a:r>
            <a:r>
              <a:rPr lang="en-US" sz="1000" dirty="0" smtClean="0">
                <a:solidFill>
                  <a:srgbClr val="0000FF"/>
                </a:solidFill>
              </a:rPr>
              <a:t>“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      </a:t>
            </a:r>
            <a:r>
              <a:rPr lang="en-US" sz="1000" dirty="0" smtClean="0">
                <a:solidFill>
                  <a:srgbClr val="FF0000"/>
                </a:solidFill>
              </a:rPr>
              <a:t>Condition</a:t>
            </a:r>
            <a:r>
              <a:rPr lang="en-US" sz="1000" dirty="0" smtClean="0">
                <a:solidFill>
                  <a:srgbClr val="0000FF"/>
                </a:solidFill>
              </a:rPr>
              <a:t>="'$(Configuration)' == 'Release'"&gt;</a:t>
            </a:r>
          </a:p>
          <a:p>
            <a:endParaRPr lang="en-US" sz="1000" dirty="0" smtClean="0">
              <a:solidFill>
                <a:srgbClr val="0000FF"/>
              </a:solidFill>
            </a:endParaRPr>
          </a:p>
          <a:p>
            <a:r>
              <a:rPr lang="en-US" sz="1000" dirty="0" smtClean="0">
                <a:solidFill>
                  <a:srgbClr val="0000FF"/>
                </a:solidFill>
              </a:rPr>
              <a:t>    &lt;</a:t>
            </a:r>
            <a:r>
              <a:rPr lang="en-US" sz="1000" dirty="0" err="1" smtClean="0">
                <a:solidFill>
                  <a:srgbClr val="A31515"/>
                </a:solidFill>
              </a:rPr>
              <a:t>ItemGroup</a:t>
            </a:r>
            <a:r>
              <a:rPr lang="en-US" sz="1000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      &lt;</a:t>
            </a:r>
            <a:r>
              <a:rPr lang="en-US" sz="1000" dirty="0" err="1" smtClean="0">
                <a:solidFill>
                  <a:srgbClr val="A31515"/>
                </a:solidFill>
              </a:rPr>
              <a:t>ZipFiles</a:t>
            </a:r>
            <a:r>
              <a:rPr lang="en-US" sz="1000" dirty="0" smtClean="0">
                <a:solidFill>
                  <a:srgbClr val="0000FF"/>
                </a:solidFill>
              </a:rPr>
              <a:t> </a:t>
            </a:r>
            <a:r>
              <a:rPr lang="en-US" sz="1000" dirty="0" smtClean="0">
                <a:solidFill>
                  <a:srgbClr val="FF0000"/>
                </a:solidFill>
              </a:rPr>
              <a:t>Include</a:t>
            </a:r>
            <a:r>
              <a:rPr lang="en-US" sz="1000" dirty="0" smtClean="0">
                <a:solidFill>
                  <a:srgbClr val="0000FF"/>
                </a:solidFill>
              </a:rPr>
              <a:t>="$(</a:t>
            </a:r>
            <a:r>
              <a:rPr lang="en-US" sz="1000" dirty="0" err="1" smtClean="0">
                <a:solidFill>
                  <a:srgbClr val="0000FF"/>
                </a:solidFill>
              </a:rPr>
              <a:t>BuildDir</a:t>
            </a:r>
            <a:r>
              <a:rPr lang="en-US" sz="1000" dirty="0" smtClean="0">
                <a:solidFill>
                  <a:srgbClr val="0000FF"/>
                </a:solidFill>
              </a:rPr>
              <a:t>)\</a:t>
            </a:r>
            <a:r>
              <a:rPr lang="en-US" sz="1000" dirty="0" err="1" smtClean="0">
                <a:solidFill>
                  <a:srgbClr val="0000FF"/>
                </a:solidFill>
              </a:rPr>
              <a:t>tmp</a:t>
            </a:r>
            <a:r>
              <a:rPr lang="en-US" sz="1000" dirty="0" smtClean="0">
                <a:solidFill>
                  <a:srgbClr val="0000FF"/>
                </a:solidFill>
              </a:rPr>
              <a:t>\**" /&gt;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    &lt;/</a:t>
            </a:r>
            <a:r>
              <a:rPr lang="en-US" sz="1000" dirty="0" err="1" smtClean="0">
                <a:solidFill>
                  <a:srgbClr val="A31515"/>
                </a:solidFill>
              </a:rPr>
              <a:t>ItemGroup</a:t>
            </a:r>
            <a:r>
              <a:rPr lang="en-US" sz="1000" dirty="0" smtClean="0">
                <a:solidFill>
                  <a:srgbClr val="0000FF"/>
                </a:solidFill>
              </a:rPr>
              <a:t>&gt;</a:t>
            </a:r>
          </a:p>
          <a:p>
            <a:endParaRPr lang="en-US" sz="1000" dirty="0" smtClean="0">
              <a:solidFill>
                <a:srgbClr val="0000FF"/>
              </a:solidFill>
            </a:endParaRPr>
          </a:p>
          <a:p>
            <a:r>
              <a:rPr lang="en-US" sz="1000" dirty="0" smtClean="0">
                <a:solidFill>
                  <a:srgbClr val="0000FF"/>
                </a:solidFill>
              </a:rPr>
              <a:t>    &lt;</a:t>
            </a:r>
            <a:r>
              <a:rPr lang="en-US" sz="1000" dirty="0" smtClean="0">
                <a:solidFill>
                  <a:srgbClr val="A31515"/>
                </a:solidFill>
              </a:rPr>
              <a:t>Version</a:t>
            </a:r>
            <a:r>
              <a:rPr lang="en-US" sz="1000" dirty="0" smtClean="0">
                <a:solidFill>
                  <a:srgbClr val="0000FF"/>
                </a:solidFill>
              </a:rPr>
              <a:t> </a:t>
            </a:r>
            <a:r>
              <a:rPr lang="en-US" sz="1000" dirty="0" err="1" smtClean="0">
                <a:solidFill>
                  <a:srgbClr val="FF0000"/>
                </a:solidFill>
              </a:rPr>
              <a:t>BuildType</a:t>
            </a:r>
            <a:r>
              <a:rPr lang="en-US" sz="1000" dirty="0" smtClean="0">
                <a:solidFill>
                  <a:srgbClr val="0000FF"/>
                </a:solidFill>
              </a:rPr>
              <a:t>="Automatic" </a:t>
            </a:r>
            <a:r>
              <a:rPr lang="en-US" sz="1000" dirty="0" err="1" smtClean="0">
                <a:solidFill>
                  <a:srgbClr val="FF0000"/>
                </a:solidFill>
              </a:rPr>
              <a:t>RevisionType</a:t>
            </a:r>
            <a:r>
              <a:rPr lang="en-US" sz="1000" dirty="0" smtClean="0">
                <a:solidFill>
                  <a:srgbClr val="0000FF"/>
                </a:solidFill>
              </a:rPr>
              <a:t>="Automatic" </a:t>
            </a:r>
            <a:r>
              <a:rPr lang="en-US" sz="1000" dirty="0" smtClean="0">
                <a:solidFill>
                  <a:srgbClr val="FF0000"/>
                </a:solidFill>
              </a:rPr>
              <a:t>Major</a:t>
            </a:r>
            <a:r>
              <a:rPr lang="en-US" sz="1000" dirty="0" smtClean="0">
                <a:solidFill>
                  <a:srgbClr val="0000FF"/>
                </a:solidFill>
              </a:rPr>
              <a:t>="2009" </a:t>
            </a:r>
            <a:r>
              <a:rPr lang="en-US" sz="1000" dirty="0" smtClean="0">
                <a:solidFill>
                  <a:srgbClr val="FF0000"/>
                </a:solidFill>
              </a:rPr>
              <a:t>Minor</a:t>
            </a:r>
            <a:r>
              <a:rPr lang="en-US" sz="1000" dirty="0" smtClean="0">
                <a:solidFill>
                  <a:srgbClr val="0000FF"/>
                </a:solidFill>
              </a:rPr>
              <a:t>="1“&gt;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      &lt;</a:t>
            </a:r>
            <a:r>
              <a:rPr lang="en-US" sz="1000" dirty="0" smtClean="0">
                <a:solidFill>
                  <a:srgbClr val="A31515"/>
                </a:solidFill>
              </a:rPr>
              <a:t>Output</a:t>
            </a:r>
            <a:r>
              <a:rPr lang="en-US" sz="1000" dirty="0" smtClean="0">
                <a:solidFill>
                  <a:srgbClr val="0000FF"/>
                </a:solidFill>
              </a:rPr>
              <a:t> </a:t>
            </a:r>
            <a:r>
              <a:rPr lang="en-US" sz="1000" dirty="0" err="1" smtClean="0">
                <a:solidFill>
                  <a:srgbClr val="FF0000"/>
                </a:solidFill>
              </a:rPr>
              <a:t>TaskParameter</a:t>
            </a:r>
            <a:r>
              <a:rPr lang="en-US" sz="1000" dirty="0" smtClean="0">
                <a:solidFill>
                  <a:srgbClr val="0000FF"/>
                </a:solidFill>
              </a:rPr>
              <a:t>="Major" </a:t>
            </a:r>
            <a:r>
              <a:rPr lang="en-US" sz="1000" dirty="0" err="1" smtClean="0">
                <a:solidFill>
                  <a:srgbClr val="FF0000"/>
                </a:solidFill>
              </a:rPr>
              <a:t>PropertyName</a:t>
            </a:r>
            <a:r>
              <a:rPr lang="en-US" sz="1000" dirty="0" smtClean="0">
                <a:solidFill>
                  <a:srgbClr val="0000FF"/>
                </a:solidFill>
              </a:rPr>
              <a:t>="Major" /&gt;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      &lt;</a:t>
            </a:r>
            <a:r>
              <a:rPr lang="en-US" sz="1000" dirty="0" smtClean="0">
                <a:solidFill>
                  <a:srgbClr val="A31515"/>
                </a:solidFill>
              </a:rPr>
              <a:t>Output</a:t>
            </a:r>
            <a:r>
              <a:rPr lang="en-US" sz="1000" dirty="0" smtClean="0">
                <a:solidFill>
                  <a:srgbClr val="0000FF"/>
                </a:solidFill>
              </a:rPr>
              <a:t> </a:t>
            </a:r>
            <a:r>
              <a:rPr lang="en-US" sz="1000" dirty="0" err="1" smtClean="0">
                <a:solidFill>
                  <a:srgbClr val="FF0000"/>
                </a:solidFill>
              </a:rPr>
              <a:t>TaskParameter</a:t>
            </a:r>
            <a:r>
              <a:rPr lang="en-US" sz="1000" dirty="0" smtClean="0">
                <a:solidFill>
                  <a:srgbClr val="0000FF"/>
                </a:solidFill>
              </a:rPr>
              <a:t>="Minor" </a:t>
            </a:r>
            <a:r>
              <a:rPr lang="en-US" sz="1000" dirty="0" err="1" smtClean="0">
                <a:solidFill>
                  <a:srgbClr val="FF0000"/>
                </a:solidFill>
              </a:rPr>
              <a:t>PropertyName</a:t>
            </a:r>
            <a:r>
              <a:rPr lang="en-US" sz="1000" dirty="0" smtClean="0">
                <a:solidFill>
                  <a:srgbClr val="0000FF"/>
                </a:solidFill>
              </a:rPr>
              <a:t>="Minor" /&gt;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      &lt;</a:t>
            </a:r>
            <a:r>
              <a:rPr lang="en-US" sz="1000" dirty="0" smtClean="0">
                <a:solidFill>
                  <a:srgbClr val="A31515"/>
                </a:solidFill>
              </a:rPr>
              <a:t>Output</a:t>
            </a:r>
            <a:r>
              <a:rPr lang="en-US" sz="1000" dirty="0" smtClean="0">
                <a:solidFill>
                  <a:srgbClr val="0000FF"/>
                </a:solidFill>
              </a:rPr>
              <a:t> </a:t>
            </a:r>
            <a:r>
              <a:rPr lang="en-US" sz="1000" dirty="0" err="1" smtClean="0">
                <a:solidFill>
                  <a:srgbClr val="FF0000"/>
                </a:solidFill>
              </a:rPr>
              <a:t>TaskParameter</a:t>
            </a:r>
            <a:r>
              <a:rPr lang="en-US" sz="1000" dirty="0" smtClean="0">
                <a:solidFill>
                  <a:srgbClr val="0000FF"/>
                </a:solidFill>
              </a:rPr>
              <a:t>="Build" </a:t>
            </a:r>
            <a:r>
              <a:rPr lang="en-US" sz="1000" dirty="0" err="1" smtClean="0">
                <a:solidFill>
                  <a:srgbClr val="FF0000"/>
                </a:solidFill>
              </a:rPr>
              <a:t>PropertyName</a:t>
            </a:r>
            <a:r>
              <a:rPr lang="en-US" sz="1000" dirty="0" smtClean="0">
                <a:solidFill>
                  <a:srgbClr val="0000FF"/>
                </a:solidFill>
              </a:rPr>
              <a:t>="Build" /&gt;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      &lt;</a:t>
            </a:r>
            <a:r>
              <a:rPr lang="en-US" sz="1000" dirty="0" smtClean="0">
                <a:solidFill>
                  <a:srgbClr val="A31515"/>
                </a:solidFill>
              </a:rPr>
              <a:t>Output</a:t>
            </a:r>
            <a:r>
              <a:rPr lang="en-US" sz="1000" dirty="0" smtClean="0">
                <a:solidFill>
                  <a:srgbClr val="0000FF"/>
                </a:solidFill>
              </a:rPr>
              <a:t> </a:t>
            </a:r>
            <a:r>
              <a:rPr lang="en-US" sz="1000" dirty="0" err="1" smtClean="0">
                <a:solidFill>
                  <a:srgbClr val="FF0000"/>
                </a:solidFill>
              </a:rPr>
              <a:t>TaskParameter</a:t>
            </a:r>
            <a:r>
              <a:rPr lang="en-US" sz="1000" dirty="0" smtClean="0">
                <a:solidFill>
                  <a:srgbClr val="0000FF"/>
                </a:solidFill>
              </a:rPr>
              <a:t>="Revision" </a:t>
            </a:r>
            <a:r>
              <a:rPr lang="en-US" sz="1000" dirty="0" err="1" smtClean="0">
                <a:solidFill>
                  <a:srgbClr val="FF0000"/>
                </a:solidFill>
              </a:rPr>
              <a:t>PropertyName</a:t>
            </a:r>
            <a:r>
              <a:rPr lang="en-US" sz="1000" dirty="0" smtClean="0">
                <a:solidFill>
                  <a:srgbClr val="0000FF"/>
                </a:solidFill>
              </a:rPr>
              <a:t>="Revision" /&gt;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    &lt;/</a:t>
            </a:r>
            <a:r>
              <a:rPr lang="en-US" sz="1000" dirty="0" smtClean="0">
                <a:solidFill>
                  <a:srgbClr val="A31515"/>
                </a:solidFill>
              </a:rPr>
              <a:t>Version</a:t>
            </a:r>
            <a:r>
              <a:rPr lang="en-US" sz="1000" dirty="0" smtClean="0">
                <a:solidFill>
                  <a:srgbClr val="0000FF"/>
                </a:solidFill>
              </a:rPr>
              <a:t>&gt;</a:t>
            </a:r>
          </a:p>
          <a:p>
            <a:endParaRPr lang="en-US" sz="1000" dirty="0" smtClean="0">
              <a:solidFill>
                <a:srgbClr val="0000FF"/>
              </a:solidFill>
            </a:endParaRPr>
          </a:p>
          <a:p>
            <a:r>
              <a:rPr lang="en-US" sz="1000" dirty="0" smtClean="0">
                <a:solidFill>
                  <a:srgbClr val="0000FF"/>
                </a:solidFill>
              </a:rPr>
              <a:t>    &lt;</a:t>
            </a:r>
            <a:r>
              <a:rPr lang="en-US" sz="1000" dirty="0" smtClean="0">
                <a:solidFill>
                  <a:srgbClr val="A31515"/>
                </a:solidFill>
              </a:rPr>
              <a:t>Zip</a:t>
            </a:r>
            <a:r>
              <a:rPr lang="en-US" sz="1000" dirty="0" smtClean="0">
                <a:solidFill>
                  <a:srgbClr val="0000FF"/>
                </a:solidFill>
              </a:rPr>
              <a:t> </a:t>
            </a:r>
            <a:r>
              <a:rPr lang="en-US" sz="1000" dirty="0" smtClean="0">
                <a:solidFill>
                  <a:srgbClr val="FF0000"/>
                </a:solidFill>
              </a:rPr>
              <a:t>Files</a:t>
            </a:r>
            <a:r>
              <a:rPr lang="en-US" sz="1000" dirty="0" smtClean="0">
                <a:solidFill>
                  <a:srgbClr val="0000FF"/>
                </a:solidFill>
              </a:rPr>
              <a:t>="@(</a:t>
            </a:r>
            <a:r>
              <a:rPr lang="en-US" sz="1000" dirty="0" err="1" smtClean="0">
                <a:solidFill>
                  <a:srgbClr val="0000FF"/>
                </a:solidFill>
              </a:rPr>
              <a:t>ZipFiles</a:t>
            </a:r>
            <a:r>
              <a:rPr lang="en-US" sz="1000" dirty="0" smtClean="0">
                <a:solidFill>
                  <a:srgbClr val="0000FF"/>
                </a:solidFill>
              </a:rPr>
              <a:t>)" </a:t>
            </a:r>
            <a:r>
              <a:rPr lang="en-US" sz="1000" dirty="0" err="1" smtClean="0">
                <a:solidFill>
                  <a:srgbClr val="FF0000"/>
                </a:solidFill>
              </a:rPr>
              <a:t>WorkingDirectory</a:t>
            </a:r>
            <a:r>
              <a:rPr lang="en-US" sz="1000" dirty="0" smtClean="0">
                <a:solidFill>
                  <a:srgbClr val="0000FF"/>
                </a:solidFill>
              </a:rPr>
              <a:t>="$(</a:t>
            </a:r>
            <a:r>
              <a:rPr lang="en-US" sz="1000" dirty="0" err="1" smtClean="0">
                <a:solidFill>
                  <a:srgbClr val="0000FF"/>
                </a:solidFill>
              </a:rPr>
              <a:t>BuildDir</a:t>
            </a:r>
            <a:r>
              <a:rPr lang="en-US" sz="1000" dirty="0" smtClean="0">
                <a:solidFill>
                  <a:srgbClr val="0000FF"/>
                </a:solidFill>
              </a:rPr>
              <a:t>)\</a:t>
            </a:r>
            <a:r>
              <a:rPr lang="en-US" sz="1000" dirty="0" err="1" smtClean="0">
                <a:solidFill>
                  <a:srgbClr val="0000FF"/>
                </a:solidFill>
              </a:rPr>
              <a:t>tmp</a:t>
            </a:r>
            <a:r>
              <a:rPr lang="en-US" sz="1000" dirty="0" smtClean="0">
                <a:solidFill>
                  <a:srgbClr val="0000FF"/>
                </a:solidFill>
              </a:rPr>
              <a:t>\" 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         </a:t>
            </a:r>
            <a:r>
              <a:rPr lang="en-US" sz="1000" dirty="0" err="1" smtClean="0">
                <a:solidFill>
                  <a:srgbClr val="FF0000"/>
                </a:solidFill>
              </a:rPr>
              <a:t>ZipFileName</a:t>
            </a:r>
            <a:r>
              <a:rPr lang="en-US" sz="1000" dirty="0" smtClean="0">
                <a:solidFill>
                  <a:srgbClr val="0000FF"/>
                </a:solidFill>
              </a:rPr>
              <a:t>="$(</a:t>
            </a:r>
            <a:r>
              <a:rPr lang="en-US" sz="1000" dirty="0" err="1" smtClean="0">
                <a:solidFill>
                  <a:srgbClr val="0000FF"/>
                </a:solidFill>
              </a:rPr>
              <a:t>BuildDir</a:t>
            </a:r>
            <a:r>
              <a:rPr lang="en-US" sz="1000" dirty="0" smtClean="0">
                <a:solidFill>
                  <a:srgbClr val="0000FF"/>
                </a:solidFill>
              </a:rPr>
              <a:t>)\</a:t>
            </a:r>
            <a:r>
              <a:rPr lang="en-US" sz="1000" dirty="0" err="1" smtClean="0">
                <a:solidFill>
                  <a:srgbClr val="0000FF"/>
                </a:solidFill>
              </a:rPr>
              <a:t>Arena.Custom.Cccev.AgentWorkers</a:t>
            </a:r>
            <a:r>
              <a:rPr lang="en-US" sz="1000" dirty="0" smtClean="0">
                <a:solidFill>
                  <a:srgbClr val="0000FF"/>
                </a:solidFill>
              </a:rPr>
              <a:t>-$(Major).$(Minor).$(Build).$(Revision).zip" </a:t>
            </a:r>
          </a:p>
          <a:p>
            <a:r>
              <a:rPr lang="en-US" sz="1000" dirty="0">
                <a:solidFill>
                  <a:srgbClr val="0000FF"/>
                </a:solidFill>
              </a:rPr>
              <a:t> </a:t>
            </a:r>
            <a:r>
              <a:rPr lang="en-US" sz="1000" dirty="0" smtClean="0">
                <a:solidFill>
                  <a:srgbClr val="0000FF"/>
                </a:solidFill>
              </a:rPr>
              <a:t>        </a:t>
            </a:r>
            <a:r>
              <a:rPr lang="en-US" sz="1000" dirty="0" err="1" smtClean="0">
                <a:solidFill>
                  <a:srgbClr val="FF0000"/>
                </a:solidFill>
              </a:rPr>
              <a:t>ZipLevel</a:t>
            </a:r>
            <a:r>
              <a:rPr lang="en-US" sz="1000" dirty="0" smtClean="0">
                <a:solidFill>
                  <a:srgbClr val="0000FF"/>
                </a:solidFill>
              </a:rPr>
              <a:t>="9" /&gt;</a:t>
            </a:r>
          </a:p>
          <a:p>
            <a:endParaRPr lang="en-US" sz="1000" dirty="0" smtClean="0">
              <a:solidFill>
                <a:srgbClr val="0000FF"/>
              </a:solidFill>
            </a:endParaRPr>
          </a:p>
          <a:p>
            <a:r>
              <a:rPr lang="en-US" sz="1000" dirty="0" smtClean="0">
                <a:solidFill>
                  <a:srgbClr val="0000FF"/>
                </a:solidFill>
              </a:rPr>
              <a:t>  &lt;/</a:t>
            </a:r>
            <a:r>
              <a:rPr lang="en-US" sz="1000" dirty="0" smtClean="0">
                <a:solidFill>
                  <a:srgbClr val="A31515"/>
                </a:solidFill>
              </a:rPr>
              <a:t>Target</a:t>
            </a:r>
            <a:r>
              <a:rPr lang="en-US" sz="1000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 &lt;/</a:t>
            </a:r>
            <a:r>
              <a:rPr lang="en-US" sz="1000" dirty="0" smtClean="0">
                <a:solidFill>
                  <a:srgbClr val="A31515"/>
                </a:solidFill>
              </a:rPr>
              <a:t>Project</a:t>
            </a:r>
            <a:r>
              <a:rPr lang="en-US" sz="1000" dirty="0" smtClean="0">
                <a:solidFill>
                  <a:srgbClr val="0000FF"/>
                </a:solidFill>
              </a:rPr>
              <a:t>&gt;</a:t>
            </a:r>
            <a:endParaRPr lang="en-US" sz="1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command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msbuild Arena.Custom.Cccev.AgentWorkers.csproj /property:Configuration=Release</a:t>
            </a:r>
            <a:endParaRPr lang="en-US" sz="18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057400"/>
            <a:ext cx="4953000" cy="4369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7696200" cy="11430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Get Free Tasks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MSBuild.Community.Tasks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http://msbuildtasks.tigris.org/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MSBuild</a:t>
            </a:r>
            <a:r>
              <a:rPr lang="en-US" dirty="0" smtClean="0"/>
              <a:t> Extension Pack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http://msbuildextensionpack.codeplex.com/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Custom 2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BFBF00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60FF00"/>
      </a:hlink>
      <a:folHlink>
        <a:srgbClr val="90363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</TotalTime>
  <Words>393</Words>
  <Application>Microsoft Office PowerPoint</Application>
  <PresentationFormat>On-screen Show (4:3)</PresentationFormat>
  <Paragraphs>110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Foundry</vt:lpstr>
      <vt:lpstr>Tools of the Trade</vt:lpstr>
      <vt:lpstr>Monkey Tasks</vt:lpstr>
      <vt:lpstr>Visual Studio Project</vt:lpstr>
      <vt:lpstr>the .csproj</vt:lpstr>
      <vt:lpstr>Continued…</vt:lpstr>
      <vt:lpstr>Continued…</vt:lpstr>
      <vt:lpstr>command line</vt:lpstr>
      <vt:lpstr>Get Free Tasks</vt:lpstr>
    </vt:vector>
  </TitlesOfParts>
  <Company>ccc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Nick Airdo</dc:creator>
  <cp:lastModifiedBy>Nick Airdo</cp:lastModifiedBy>
  <cp:revision>17</cp:revision>
  <dcterms:created xsi:type="dcterms:W3CDTF">2009-09-20T20:54:28Z</dcterms:created>
  <dcterms:modified xsi:type="dcterms:W3CDTF">2009-10-03T19:43:31Z</dcterms:modified>
</cp:coreProperties>
</file>