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7" r:id="rId9"/>
    <p:sldId id="257" r:id="rId10"/>
    <p:sldId id="259" r:id="rId11"/>
    <p:sldId id="260" r:id="rId12"/>
    <p:sldId id="268" r:id="rId13"/>
    <p:sldId id="266" r:id="rId14"/>
  </p:sldIdLst>
  <p:sldSz cx="15544800" cy="9144000"/>
  <p:notesSz cx="6858000" cy="9144000"/>
  <p:defaultTextStyle>
    <a:defPPr>
      <a:defRPr lang="en-US"/>
    </a:defPPr>
    <a:lvl1pPr marL="0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05368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10736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16104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21473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26841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32209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937577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642945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3" autoAdjust="0"/>
    <p:restoredTop sz="84343" autoAdjust="0"/>
  </p:normalViewPr>
  <p:slideViewPr>
    <p:cSldViewPr>
      <p:cViewPr varScale="1">
        <p:scale>
          <a:sx n="42" d="100"/>
          <a:sy n="42" d="100"/>
        </p:scale>
        <p:origin x="-126" y="-972"/>
      </p:cViewPr>
      <p:guideLst>
        <p:guide orient="horz" pos="2880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468CB-C26E-414D-9189-B9A62FE5FCA6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14350" y="685800"/>
            <a:ext cx="5829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A4A6F-04C1-42F4-AED1-5A2207738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2840572"/>
            <a:ext cx="1321308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181600"/>
            <a:ext cx="1088136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5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1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1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21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2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32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3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42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0409583" y="6211956"/>
            <a:ext cx="4876800" cy="1941444"/>
          </a:xfrm>
        </p:spPr>
        <p:txBody>
          <a:bodyPr/>
          <a:lstStyle>
            <a:lvl1pPr algn="r">
              <a:buNone/>
              <a:defRPr sz="1800" baseline="0"/>
            </a:lvl1pPr>
          </a:lstStyle>
          <a:p>
            <a:pPr lvl="0"/>
            <a:r>
              <a:rPr lang="en-US" dirty="0" smtClean="0"/>
              <a:t>&lt;NAME&gt;</a:t>
            </a:r>
            <a:br>
              <a:rPr lang="en-US" dirty="0" smtClean="0"/>
            </a:br>
            <a:r>
              <a:rPr lang="en-US" dirty="0" smtClean="0"/>
              <a:t>&lt;TITLE&gt;</a:t>
            </a:r>
            <a:br>
              <a:rPr lang="en-US" dirty="0" smtClean="0"/>
            </a:br>
            <a:r>
              <a:rPr lang="en-US" dirty="0" smtClean="0"/>
              <a:t>&lt;ORGANIZATION&gt;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Email: &lt;EMAIL&gt;</a:t>
            </a:r>
            <a:br>
              <a:rPr lang="en-US" dirty="0" smtClean="0"/>
            </a:br>
            <a:r>
              <a:rPr lang="en-US" dirty="0" smtClean="0"/>
              <a:t>Twitter: &lt;@USER&gt;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2877800" y="8153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#RefreshCache</a:t>
            </a:r>
            <a:endParaRPr lang="en-US" sz="1800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1066800"/>
            <a:ext cx="3497580" cy="71014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1066800"/>
            <a:ext cx="10233660" cy="71014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5875870"/>
            <a:ext cx="13213080" cy="1816101"/>
          </a:xfrm>
        </p:spPr>
        <p:txBody>
          <a:bodyPr anchor="t"/>
          <a:lstStyle>
            <a:lvl1pPr algn="l">
              <a:defRPr sz="6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3875618"/>
            <a:ext cx="13213080" cy="2000249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536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1073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1610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214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2684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322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375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4294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" y="2667000"/>
            <a:ext cx="6865620" cy="550121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0" y="2667000"/>
            <a:ext cx="6865620" cy="550121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590800"/>
            <a:ext cx="6868320" cy="1219200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886200"/>
            <a:ext cx="6868320" cy="4282016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24800" y="2590800"/>
            <a:ext cx="6871018" cy="1219200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8" y="3886199"/>
            <a:ext cx="6871018" cy="4282017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5114132" cy="154940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5" y="1066800"/>
            <a:ext cx="8689975" cy="7101421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6" y="2667000"/>
            <a:ext cx="5114132" cy="5501221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6400801"/>
            <a:ext cx="9326880" cy="755652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1066799"/>
            <a:ext cx="9326880" cy="5236633"/>
          </a:xfrm>
        </p:spPr>
        <p:txBody>
          <a:bodyPr/>
          <a:lstStyle>
            <a:lvl1pPr marL="0" indent="0">
              <a:buNone/>
              <a:defRPr sz="4900"/>
            </a:lvl1pPr>
            <a:lvl2pPr marL="705368" indent="0">
              <a:buNone/>
              <a:defRPr sz="4300"/>
            </a:lvl2pPr>
            <a:lvl3pPr marL="1410736" indent="0">
              <a:buNone/>
              <a:defRPr sz="3700"/>
            </a:lvl3pPr>
            <a:lvl4pPr marL="2116104" indent="0">
              <a:buNone/>
              <a:defRPr sz="3100"/>
            </a:lvl4pPr>
            <a:lvl5pPr marL="2821473" indent="0">
              <a:buNone/>
              <a:defRPr sz="3100"/>
            </a:lvl5pPr>
            <a:lvl6pPr marL="3526841" indent="0">
              <a:buNone/>
              <a:defRPr sz="3100"/>
            </a:lvl6pPr>
            <a:lvl7pPr marL="4232209" indent="0">
              <a:buNone/>
              <a:defRPr sz="3100"/>
            </a:lvl7pPr>
            <a:lvl8pPr marL="4937577" indent="0">
              <a:buNone/>
              <a:defRPr sz="3100"/>
            </a:lvl8pPr>
            <a:lvl9pPr marL="5642945" indent="0">
              <a:buNone/>
              <a:defRPr sz="31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156453"/>
            <a:ext cx="9326880" cy="1073148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1066800"/>
            <a:ext cx="13990320" cy="1524000"/>
          </a:xfrm>
          <a:prstGeom prst="rect">
            <a:avLst/>
          </a:prstGeom>
        </p:spPr>
        <p:txBody>
          <a:bodyPr vert="horz" lIns="141074" tIns="70537" rIns="141074" bIns="7053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667000"/>
            <a:ext cx="13990320" cy="5501218"/>
          </a:xfrm>
          <a:prstGeom prst="rect">
            <a:avLst/>
          </a:prstGeom>
        </p:spPr>
        <p:txBody>
          <a:bodyPr vert="horz" lIns="141074" tIns="70537" rIns="141074" bIns="705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" y="8475137"/>
            <a:ext cx="3627120" cy="486833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5D003-9D98-4EC5-8C49-449A98B92177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8475137"/>
            <a:ext cx="4922520" cy="486833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8475137"/>
            <a:ext cx="3627120" cy="486833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10736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9026" indent="-529026" algn="l" defTabSz="1410736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46223" indent="-440855" algn="l" defTabSz="1410736" rtl="0" eaLnBrk="1" latinLnBrk="0" hangingPunct="1">
        <a:spcBef>
          <a:spcPct val="20000"/>
        </a:spcBef>
        <a:buFont typeface="Arial" pitchFamily="34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63420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68789" indent="-352684" algn="l" defTabSz="1410736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74157" indent="-352684" algn="l" defTabSz="1410736" rtl="0" eaLnBrk="1" latinLnBrk="0" hangingPunct="1">
        <a:spcBef>
          <a:spcPct val="20000"/>
        </a:spcBef>
        <a:buFont typeface="Arial" pitchFamily="34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79525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84893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90261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95629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5368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10736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16104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473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6841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32209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37577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42945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Yeah, </a:t>
            </a:r>
            <a:r>
              <a:rPr lang="en-US" dirty="0" err="1" smtClean="0"/>
              <a:t>jQuery</a:t>
            </a:r>
            <a:r>
              <a:rPr lang="en-US" dirty="0" smtClean="0"/>
              <a:t> Mobile #fail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677400" y="6211956"/>
            <a:ext cx="5608983" cy="19414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Brian Slezak &amp; Anthony James</a:t>
            </a:r>
          </a:p>
          <a:p>
            <a:r>
              <a:rPr lang="en-US" dirty="0" smtClean="0"/>
              <a:t>Software Developers</a:t>
            </a:r>
          </a:p>
          <a:p>
            <a:r>
              <a:rPr lang="en-US" dirty="0" smtClean="0"/>
              <a:t>The United </a:t>
            </a:r>
            <a:r>
              <a:rPr lang="en-US" dirty="0" smtClean="0"/>
              <a:t>Methodist </a:t>
            </a:r>
            <a:r>
              <a:rPr lang="en-US" dirty="0" smtClean="0"/>
              <a:t>Church of the Resurrection</a:t>
            </a:r>
          </a:p>
          <a:p>
            <a:endParaRPr lang="en-US" dirty="0" smtClean="0"/>
          </a:p>
          <a:p>
            <a:r>
              <a:rPr lang="en-US" dirty="0" smtClean="0"/>
              <a:t>brian.slezak@cor.org | anthony.james@cor.org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brianslezak</a:t>
            </a:r>
            <a:r>
              <a:rPr lang="en-US" dirty="0" smtClean="0"/>
              <a:t> | @</a:t>
            </a:r>
            <a:r>
              <a:rPr lang="en-US" dirty="0" err="1" smtClean="0"/>
              <a:t>anthonydjames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orship by Campus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47800" y="1201398"/>
            <a:ext cx="12768968" cy="7942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Distribution By Year</a:t>
            </a:r>
            <a:endParaRPr lang="en-US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28" y="3352800"/>
            <a:ext cx="15407072" cy="419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Mining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at http</a:t>
            </a:r>
            <a:r>
              <a:rPr lang="en-US" smtClean="0"/>
              <a:t>://redmine.cor.org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QlikView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www.qlikview.com</a:t>
            </a:r>
          </a:p>
          <a:p>
            <a:r>
              <a:rPr lang="en-US" dirty="0" smtClean="0"/>
              <a:t>Business Intelligence</a:t>
            </a:r>
          </a:p>
          <a:p>
            <a:r>
              <a:rPr lang="en-US" dirty="0" smtClean="0"/>
              <a:t>Free, yes I said free, version of the tool </a:t>
            </a:r>
            <a:br>
              <a:rPr lang="en-US" dirty="0" smtClean="0"/>
            </a:br>
            <a:r>
              <a:rPr lang="en-US" dirty="0" smtClean="0"/>
              <a:t>(Limited to single user, no file sharing)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Priorities /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Set annually</a:t>
            </a:r>
          </a:p>
          <a:p>
            <a:r>
              <a:rPr lang="en-US" dirty="0" smtClean="0"/>
              <a:t>Cross-Ministry Teams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Avg. Attendance (Per Month)</a:t>
            </a:r>
            <a:endParaRPr lang="en-US" dirty="0"/>
          </a:p>
        </p:txBody>
      </p:sp>
      <p:pic>
        <p:nvPicPr>
          <p:cNvPr id="4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5332" y="2589405"/>
            <a:ext cx="7241268" cy="6554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Attendance Per Month </a:t>
            </a:r>
            <a:br>
              <a:rPr lang="en-US" dirty="0" smtClean="0"/>
            </a:br>
            <a:r>
              <a:rPr lang="en-US" dirty="0" smtClean="0"/>
              <a:t>by Small Group Participation</a:t>
            </a:r>
            <a:endParaRPr lang="en-US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4023" y="2743200"/>
            <a:ext cx="13316754" cy="623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+82</a:t>
            </a:r>
            <a:r>
              <a:rPr lang="en-US" dirty="0" smtClean="0"/>
              <a:t>% </a:t>
            </a:r>
            <a:r>
              <a:rPr lang="en-US" dirty="0" smtClean="0"/>
              <a:t>giving increase per person</a:t>
            </a:r>
          </a:p>
          <a:p>
            <a:pPr lvl="0"/>
            <a:r>
              <a:rPr lang="en-US" dirty="0" smtClean="0"/>
              <a:t>+$55 increase per person per year</a:t>
            </a:r>
          </a:p>
          <a:p>
            <a:pPr lvl="0"/>
            <a:r>
              <a:rPr lang="en-US" dirty="0" smtClean="0"/>
              <a:t>+70% increase in attendance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attendance from 1.7 times per month to 3 increases giving 67%</a:t>
            </a:r>
          </a:p>
          <a:p>
            <a:r>
              <a:rPr lang="en-US" dirty="0" smtClean="0"/>
              <a:t>Every additional week attended per year increases average per person $33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 + Small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Small Group = Yes</a:t>
            </a:r>
            <a:br>
              <a:rPr lang="en-US" dirty="0" smtClean="0"/>
            </a:br>
            <a:r>
              <a:rPr lang="en-US" dirty="0" smtClean="0"/>
              <a:t>Attendance = 3 / month</a:t>
            </a:r>
            <a:br>
              <a:rPr lang="en-US" dirty="0" smtClean="0"/>
            </a:br>
            <a:r>
              <a:rPr lang="en-US" dirty="0" smtClean="0"/>
              <a:t>+183% increased giving on average</a:t>
            </a:r>
          </a:p>
          <a:p>
            <a:pPr lvl="0"/>
            <a:r>
              <a:rPr lang="en-US" dirty="0" smtClean="0"/>
              <a:t>Small Group = No</a:t>
            </a:r>
            <a:br>
              <a:rPr lang="en-US" dirty="0" smtClean="0"/>
            </a:br>
            <a:r>
              <a:rPr lang="en-US" dirty="0" smtClean="0"/>
              <a:t>Attendance = 1.25 / month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 + Small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Increasing Attendance Rate = Yes</a:t>
            </a:r>
            <a:br>
              <a:rPr lang="en-US" dirty="0" smtClean="0"/>
            </a:br>
            <a:r>
              <a:rPr lang="en-US" dirty="0" smtClean="0"/>
              <a:t>Small Group = Yes</a:t>
            </a:r>
            <a:br>
              <a:rPr lang="en-US" dirty="0" smtClean="0"/>
            </a:br>
            <a:r>
              <a:rPr lang="en-US" dirty="0" smtClean="0"/>
              <a:t>100% faster growth in giving rate</a:t>
            </a:r>
          </a:p>
          <a:p>
            <a:r>
              <a:rPr lang="en-US" dirty="0" smtClean="0"/>
              <a:t>Increasing Attendance Rate = </a:t>
            </a:r>
            <a:r>
              <a:rPr lang="en-US" dirty="0" smtClean="0"/>
              <a:t>No</a:t>
            </a:r>
            <a:br>
              <a:rPr lang="en-US" dirty="0" smtClean="0"/>
            </a:br>
            <a:r>
              <a:rPr lang="en-US" dirty="0" smtClean="0"/>
              <a:t>Small Group = Yes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Worship by Ag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-9055" r="-9055"/>
          <a:stretch>
            <a:fillRect/>
          </a:stretch>
        </p:blipFill>
        <p:spPr>
          <a:xfrm>
            <a:off x="609600" y="1139794"/>
            <a:ext cx="14554200" cy="80042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-template">
  <a:themeElements>
    <a:clrScheme name="Custom 3">
      <a:dk1>
        <a:srgbClr val="FFFFFF"/>
      </a:dk1>
      <a:lt1>
        <a:sysClr val="window" lastClr="FFFFFF"/>
      </a:lt1>
      <a:dk2>
        <a:srgbClr val="FFFFFF"/>
      </a:dk2>
      <a:lt2>
        <a:srgbClr val="F8F8F8"/>
      </a:lt2>
      <a:accent1>
        <a:srgbClr val="1587B1"/>
      </a:accent1>
      <a:accent2>
        <a:srgbClr val="00659F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92D050"/>
      </a:hlink>
      <a:folHlink>
        <a:srgbClr val="00B0F0"/>
      </a:folHlink>
    </a:clrScheme>
    <a:fontScheme name="RC">
      <a:majorFont>
        <a:latin typeface="Rockwel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presentation-template</Template>
  <TotalTime>235</TotalTime>
  <Words>155</Words>
  <Application>Microsoft Office PowerPoint</Application>
  <PresentationFormat>Custom</PresentationFormat>
  <Paragraphs>47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presentation-template</vt:lpstr>
      <vt:lpstr>Data Mining</vt:lpstr>
      <vt:lpstr>Strategic Priorities / Projects</vt:lpstr>
      <vt:lpstr>Avg. Attendance (Per Month)</vt:lpstr>
      <vt:lpstr>Attendance Per Month  by Small Group Participation</vt:lpstr>
      <vt:lpstr>Small Group Impact</vt:lpstr>
      <vt:lpstr>Attendance Impact</vt:lpstr>
      <vt:lpstr>Attendance + Small Group</vt:lpstr>
      <vt:lpstr>Attendance + Small Group</vt:lpstr>
      <vt:lpstr>Slide 9</vt:lpstr>
      <vt:lpstr>Slide 10</vt:lpstr>
      <vt:lpstr>Age Distribution By Year</vt:lpstr>
      <vt:lpstr>Data Mining Scripts</vt:lpstr>
      <vt:lpstr>QlikView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</dc:title>
  <dc:creator>brians</dc:creator>
  <cp:lastModifiedBy>brians</cp:lastModifiedBy>
  <cp:revision>27</cp:revision>
  <dcterms:created xsi:type="dcterms:W3CDTF">2011-10-11T02:18:22Z</dcterms:created>
  <dcterms:modified xsi:type="dcterms:W3CDTF">2011-10-11T06:14:20Z</dcterms:modified>
</cp:coreProperties>
</file>