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6" r:id="rId10"/>
    <p:sldId id="267" r:id="rId11"/>
    <p:sldId id="269" r:id="rId12"/>
    <p:sldId id="268" r:id="rId13"/>
    <p:sldId id="271" r:id="rId14"/>
    <p:sldId id="270" r:id="rId15"/>
    <p:sldId id="265" r:id="rId16"/>
  </p:sldIdLst>
  <p:sldSz cx="15544800" cy="9144000"/>
  <p:notesSz cx="6858000" cy="9144000"/>
  <p:defaultTextStyle>
    <a:defPPr>
      <a:defRPr lang="en-US"/>
    </a:defPPr>
    <a:lvl1pPr marL="0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68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736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6104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473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841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2209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577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945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343" autoAdjust="0"/>
  </p:normalViewPr>
  <p:slideViewPr>
    <p:cSldViewPr>
      <p:cViewPr>
        <p:scale>
          <a:sx n="76" d="100"/>
          <a:sy n="76" d="100"/>
        </p:scale>
        <p:origin x="-264" y="282"/>
      </p:cViewPr>
      <p:guideLst>
        <p:guide orient="horz" pos="2880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68CB-C26E-414D-9189-B9A62FE5FCA6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350" y="685800"/>
            <a:ext cx="5829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4A6F-04C1-42F4-AED1-5A2207738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9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43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8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3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3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3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6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51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4A6F-04C1-42F4-AED1-5A2207738D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8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840572"/>
            <a:ext cx="1321308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181600"/>
            <a:ext cx="1088136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409583" y="6211956"/>
            <a:ext cx="4876800" cy="1941444"/>
          </a:xfrm>
        </p:spPr>
        <p:txBody>
          <a:bodyPr/>
          <a:lstStyle>
            <a:lvl1pPr algn="r">
              <a:buNone/>
              <a:defRPr sz="1800" baseline="0"/>
            </a:lvl1pPr>
          </a:lstStyle>
          <a:p>
            <a:pPr lvl="0"/>
            <a:r>
              <a:rPr lang="en-US" dirty="0" smtClean="0"/>
              <a:t>&lt;NAME&gt;</a:t>
            </a:r>
            <a:br>
              <a:rPr lang="en-US" dirty="0" smtClean="0"/>
            </a:br>
            <a:r>
              <a:rPr lang="en-US" dirty="0" smtClean="0"/>
              <a:t>&lt;TITLE&gt;</a:t>
            </a:r>
            <a:br>
              <a:rPr lang="en-US" dirty="0" smtClean="0"/>
            </a:br>
            <a:r>
              <a:rPr lang="en-US" dirty="0" smtClean="0"/>
              <a:t>&lt;ORGANIZATION&gt;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&lt;EMAIL&gt;</a:t>
            </a:r>
            <a:br>
              <a:rPr lang="en-US" dirty="0" smtClean="0"/>
            </a:br>
            <a:r>
              <a:rPr lang="en-US" dirty="0" smtClean="0"/>
              <a:t>Twitter: &lt;@USER&gt;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77800" y="815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#RefreshCache</a:t>
            </a:r>
            <a:endParaRPr lang="en-US" sz="180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1066800"/>
            <a:ext cx="3497580" cy="71014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1066800"/>
            <a:ext cx="10233660" cy="71014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875870"/>
            <a:ext cx="13213080" cy="1816101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875618"/>
            <a:ext cx="1321308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3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7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6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8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22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5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667000"/>
            <a:ext cx="6865620" cy="550121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590800"/>
            <a:ext cx="6868320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886200"/>
            <a:ext cx="6868320" cy="428201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24800" y="2590800"/>
            <a:ext cx="6871018" cy="1219200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8" y="3886199"/>
            <a:ext cx="6871018" cy="4282017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5114132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1066800"/>
            <a:ext cx="8689975" cy="7101421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6" y="2667000"/>
            <a:ext cx="5114132" cy="5501221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6400801"/>
            <a:ext cx="9326880" cy="755652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1066799"/>
            <a:ext cx="9326880" cy="5236633"/>
          </a:xfrm>
        </p:spPr>
        <p:txBody>
          <a:bodyPr/>
          <a:lstStyle>
            <a:lvl1pPr marL="0" indent="0">
              <a:buNone/>
              <a:defRPr sz="4900"/>
            </a:lvl1pPr>
            <a:lvl2pPr marL="705368" indent="0">
              <a:buNone/>
              <a:defRPr sz="4300"/>
            </a:lvl2pPr>
            <a:lvl3pPr marL="1410736" indent="0">
              <a:buNone/>
              <a:defRPr sz="3700"/>
            </a:lvl3pPr>
            <a:lvl4pPr marL="2116104" indent="0">
              <a:buNone/>
              <a:defRPr sz="3100"/>
            </a:lvl4pPr>
            <a:lvl5pPr marL="2821473" indent="0">
              <a:buNone/>
              <a:defRPr sz="3100"/>
            </a:lvl5pPr>
            <a:lvl6pPr marL="3526841" indent="0">
              <a:buNone/>
              <a:defRPr sz="3100"/>
            </a:lvl6pPr>
            <a:lvl7pPr marL="4232209" indent="0">
              <a:buNone/>
              <a:defRPr sz="3100"/>
            </a:lvl7pPr>
            <a:lvl8pPr marL="4937577" indent="0">
              <a:buNone/>
              <a:defRPr sz="3100"/>
            </a:lvl8pPr>
            <a:lvl9pPr marL="5642945" indent="0">
              <a:buNone/>
              <a:defRPr sz="31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156453"/>
            <a:ext cx="9326880" cy="1073148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D003-9D98-4EC5-8C49-449A98B9217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1066800"/>
            <a:ext cx="13990320" cy="1524000"/>
          </a:xfrm>
          <a:prstGeom prst="rect">
            <a:avLst/>
          </a:prstGeom>
        </p:spPr>
        <p:txBody>
          <a:bodyPr vert="horz" lIns="141074" tIns="70537" rIns="141074" bIns="705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667000"/>
            <a:ext cx="13990320" cy="5501218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D003-9D98-4EC5-8C49-449A98B92177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8475137"/>
            <a:ext cx="49225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8475137"/>
            <a:ext cx="3627120" cy="486833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F2B3-B40E-4E9A-B5D7-1B2D3DC8B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0736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026" indent="-529026" algn="l" defTabSz="141073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223" indent="-440855" algn="l" defTabSz="14107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420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789" indent="-352684" algn="l" defTabSz="14107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4157" indent="-352684" algn="l" defTabSz="141073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9525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93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90261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29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68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736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104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473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841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2209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577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945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tpowers@secc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dmvqueries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sqlwai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speedup2" TargetMode="External"/><Relationship Id="rId2" Type="http://schemas.openxmlformats.org/officeDocument/2006/relationships/hyperlink" Target="http://tinyurl.com/speedup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speedup4" TargetMode="External"/><Relationship Id="rId4" Type="http://schemas.openxmlformats.org/officeDocument/2006/relationships/hyperlink" Target="http://tinyurl.com/speedu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download/en/details.aspx?id=1647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://www.microsoft.com/download/en/details.aspx?id=152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sqltoo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whoisactiv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dmvqueries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Database </a:t>
            </a:r>
            <a:r>
              <a:rPr lang="en-US" dirty="0" smtClean="0"/>
              <a:t>Performance Tuning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9-11, 2011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Tom Powers</a:t>
            </a:r>
          </a:p>
          <a:p>
            <a:r>
              <a:rPr lang="en-US" dirty="0" smtClean="0"/>
              <a:t>IT Applications Team Manager</a:t>
            </a:r>
          </a:p>
          <a:p>
            <a:r>
              <a:rPr lang="en-US" dirty="0" smtClean="0"/>
              <a:t>Southeast Christian Church</a:t>
            </a:r>
          </a:p>
          <a:p>
            <a:r>
              <a:rPr lang="en-US" dirty="0" smtClean="0"/>
              <a:t>Louisville, KY</a:t>
            </a:r>
          </a:p>
          <a:p>
            <a:r>
              <a:rPr lang="en-US" dirty="0" smtClean="0">
                <a:hlinkClick r:id="rId2"/>
              </a:rPr>
              <a:t>tpowers@secc.org</a:t>
            </a:r>
            <a:endParaRPr lang="en-US" dirty="0" smtClean="0"/>
          </a:p>
          <a:p>
            <a:r>
              <a:rPr lang="en-US" dirty="0" smtClean="0"/>
              <a:t>What’s Twitter?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1330">
            <a:off x="969356" y="5160356"/>
            <a:ext cx="2971800" cy="29718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DMV’s and DMF’s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a fan of…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ys.dm_exec_requests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ys.dm_exec_sessions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ys.dm_os_schedulers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ys.dm_os_wait_stats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ys.dm_os_waiting_tasks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124200"/>
            <a:ext cx="5503333" cy="3962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065211" y="7924800"/>
            <a:ext cx="5437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linkClick r:id="rId4"/>
              </a:rPr>
              <a:t>http://tinyurl.com/dmvqueries2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81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PAGEIOLATCH _*</a:t>
            </a:r>
          </a:p>
          <a:p>
            <a:r>
              <a:rPr lang="en-US" dirty="0" smtClean="0"/>
              <a:t>OLEDB</a:t>
            </a:r>
          </a:p>
          <a:p>
            <a:r>
              <a:rPr lang="en-US" dirty="0" smtClean="0"/>
              <a:t>CXPACKET</a:t>
            </a:r>
          </a:p>
          <a:p>
            <a:r>
              <a:rPr lang="en-US" dirty="0" smtClean="0"/>
              <a:t>SOS_SCHEDULER_YIELD</a:t>
            </a:r>
          </a:p>
          <a:p>
            <a:r>
              <a:rPr lang="en-US" dirty="0" smtClean="0"/>
              <a:t>WRITELOG</a:t>
            </a:r>
          </a:p>
          <a:p>
            <a:r>
              <a:rPr lang="en-US" dirty="0" smtClean="0"/>
              <a:t>LCK_M_*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25000" y="2667000"/>
            <a:ext cx="5394960" cy="5501218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>
            <a:lvl1pPr marL="529026" indent="-529026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6223" indent="-440855" algn="l" defTabSz="141073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3420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789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74157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9525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84893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0261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95629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BROKER_*</a:t>
            </a:r>
          </a:p>
          <a:p>
            <a:r>
              <a:rPr lang="en-US" dirty="0" smtClean="0"/>
              <a:t>LATCH_*</a:t>
            </a:r>
          </a:p>
          <a:p>
            <a:r>
              <a:rPr lang="en-US" dirty="0" smtClean="0"/>
              <a:t>LOG_*</a:t>
            </a:r>
          </a:p>
          <a:p>
            <a:r>
              <a:rPr lang="en-US" dirty="0" smtClean="0"/>
              <a:t>SOS_*</a:t>
            </a:r>
          </a:p>
          <a:p>
            <a:r>
              <a:rPr lang="en-US" dirty="0" smtClean="0"/>
              <a:t>SQL 2005 – 230</a:t>
            </a:r>
          </a:p>
          <a:p>
            <a:r>
              <a:rPr lang="en-US" dirty="0" smtClean="0"/>
              <a:t>SQL 2008 – 475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8305407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tinyurl.com/sqlwaits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45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 It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84" y="2667000"/>
            <a:ext cx="8251032" cy="550068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19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28" y="2667001"/>
            <a:ext cx="9728521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Profiler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620000" y="5943600"/>
            <a:ext cx="1905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363200" y="7620000"/>
            <a:ext cx="1828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Optimization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http://tinyurl.com/speedup1</a:t>
            </a:r>
            <a:endParaRPr lang="en-US" dirty="0"/>
          </a:p>
          <a:p>
            <a:r>
              <a:rPr lang="en-US" dirty="0">
                <a:hlinkClick r:id="rId3"/>
              </a:rPr>
              <a:t>http://tinyurl.com/speedup2</a:t>
            </a:r>
            <a:endParaRPr lang="en-US" dirty="0"/>
          </a:p>
          <a:p>
            <a:r>
              <a:rPr lang="en-US" dirty="0">
                <a:hlinkClick r:id="rId4"/>
              </a:rPr>
              <a:t>http://tinyurl.com/speedup3</a:t>
            </a:r>
            <a:endParaRPr lang="en-US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tinyurl.com/speedup4</a:t>
            </a:r>
            <a:endParaRPr lang="en-US" dirty="0"/>
          </a:p>
          <a:p>
            <a:r>
              <a:rPr lang="en-US" dirty="0" smtClean="0"/>
              <a:t>And many more…..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2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Even Deeper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667000"/>
            <a:ext cx="1399032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SQL Server even configured properly?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hlinkClick r:id="rId3"/>
              </a:rPr>
              <a:t>Microsoft Baseline Configuration Analyzer (MBCA)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hlinkClick r:id="rId4"/>
              </a:rPr>
              <a:t>Best Practices Analyzer (BPA)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What else can I do?</a:t>
            </a:r>
          </a:p>
          <a:p>
            <a:pPr lvl="1"/>
            <a:r>
              <a:rPr lang="en-US" dirty="0" smtClean="0"/>
              <a:t>Consult with a DBA</a:t>
            </a:r>
          </a:p>
          <a:p>
            <a:pPr lvl="1"/>
            <a:r>
              <a:rPr lang="en-US" dirty="0" smtClean="0"/>
              <a:t>Glenn Berry, Kevin Kline, Brent Ozar, Thomas </a:t>
            </a:r>
            <a:r>
              <a:rPr lang="en-US" dirty="0" err="1" smtClean="0"/>
              <a:t>LaRock</a:t>
            </a:r>
            <a:endParaRPr lang="en-US" dirty="0" smtClean="0"/>
          </a:p>
          <a:p>
            <a:pPr lvl="1"/>
            <a:r>
              <a:rPr lang="en-US" dirty="0"/>
              <a:t>U</a:t>
            </a:r>
            <a:r>
              <a:rPr lang="en-US" dirty="0" smtClean="0"/>
              <a:t>p the server resources, patch or upgrade SQL server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lame Shelby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252" y="1208174"/>
            <a:ext cx="2535575" cy="18192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12674252" y="1096904"/>
            <a:ext cx="2590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Tunnel </a:t>
            </a:r>
          </a:p>
          <a:p>
            <a:r>
              <a:rPr lang="en-US" sz="4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endParaRPr lang="en-US" sz="4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China</a:t>
            </a:r>
            <a:endParaRPr lang="en-US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7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System.Threading.Thread.Sleep</a:t>
            </a:r>
            <a:r>
              <a:rPr lang="en-US" dirty="0" smtClean="0"/>
              <a:t>(</a:t>
            </a:r>
            <a:r>
              <a:rPr lang="en-US" dirty="0" smtClean="0">
                <a:latin typeface="Baskerville Old Face"/>
              </a:rPr>
              <a:t>∞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5726431" cy="596503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 rot="21095277">
            <a:off x="450633" y="6199117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the love of ____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1095277">
            <a:off x="527578" y="3061718"/>
            <a:ext cx="653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just want to _____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540853">
            <a:off x="11087394" y="3457524"/>
            <a:ext cx="353173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you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 ______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low?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095277">
            <a:off x="359738" y="4505417"/>
            <a:ext cx="6365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piece of _____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3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the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</a:t>
            </a:r>
            <a:r>
              <a:rPr lang="en-US" dirty="0" smtClean="0"/>
              <a:t>is </a:t>
            </a:r>
            <a:r>
              <a:rPr lang="en-US" dirty="0"/>
              <a:t>affected?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did it happen</a:t>
            </a:r>
            <a:r>
              <a:rPr lang="en-US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were you running</a:t>
            </a:r>
            <a:r>
              <a:rPr lang="en-US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How does this compare?</a:t>
            </a:r>
          </a:p>
          <a:p>
            <a:r>
              <a:rPr lang="en-US" dirty="0" smtClean="0"/>
              <a:t>Why should I care?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are my pills?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971800"/>
            <a:ext cx="4907428" cy="487471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5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on the Surface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has changed?</a:t>
            </a:r>
          </a:p>
          <a:p>
            <a:pPr lvl="1"/>
            <a:r>
              <a:rPr lang="en-US" dirty="0" smtClean="0"/>
              <a:t>Arena upgrade</a:t>
            </a:r>
          </a:p>
          <a:p>
            <a:pPr lvl="1"/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Running Process</a:t>
            </a:r>
          </a:p>
          <a:p>
            <a:pPr lvl="1"/>
            <a:r>
              <a:rPr lang="en-US" dirty="0" smtClean="0"/>
              <a:t>Nothing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67" y="2743200"/>
            <a:ext cx="5029200" cy="5029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273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Start Digging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Built-in SQL tools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System SProcs and Commands</a:t>
            </a:r>
          </a:p>
          <a:p>
            <a:pPr lvl="1"/>
            <a:r>
              <a:rPr lang="en-US" dirty="0" smtClean="0"/>
              <a:t>Activity and System Monitor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SSMS Database Reports</a:t>
            </a:r>
          </a:p>
          <a:p>
            <a:pPr lvl="1"/>
            <a:r>
              <a:rPr lang="en-US" dirty="0" smtClean="0"/>
              <a:t>Management Data Warehouse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Dynamic Management </a:t>
            </a:r>
            <a:r>
              <a:rPr lang="en-US" dirty="0" smtClean="0">
                <a:solidFill>
                  <a:srgbClr val="FFFF00"/>
                </a:solidFill>
              </a:rPr>
              <a:t>Views/</a:t>
            </a:r>
            <a:r>
              <a:rPr lang="en-US" dirty="0" err="1" smtClean="0">
                <a:solidFill>
                  <a:srgbClr val="FFFF00"/>
                </a:solidFill>
              </a:rPr>
              <a:t>Funcs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Extended Events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SQL </a:t>
            </a:r>
            <a:r>
              <a:rPr lang="en-US" dirty="0">
                <a:solidFill>
                  <a:srgbClr val="FFFF00"/>
                </a:solidFill>
              </a:rPr>
              <a:t>Profiler and SQL </a:t>
            </a:r>
            <a:r>
              <a:rPr lang="en-US" dirty="0" smtClean="0">
                <a:solidFill>
                  <a:srgbClr val="FFFF00"/>
                </a:solidFill>
              </a:rPr>
              <a:t>Trace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SQLDiag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Database Engine Tuning Advisor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200400"/>
            <a:ext cx="5662151" cy="3886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9600008" y="7315200"/>
            <a:ext cx="459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4"/>
              </a:rPr>
              <a:t>http://</a:t>
            </a:r>
            <a:r>
              <a:rPr lang="en-US" b="1" dirty="0" smtClean="0">
                <a:hlinkClick r:id="rId4"/>
              </a:rPr>
              <a:t>tinyurl.com/sqltools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Party Tools</a:t>
            </a:r>
          </a:p>
          <a:p>
            <a:pPr lvl="1"/>
            <a:r>
              <a:rPr lang="en-US" dirty="0" smtClean="0"/>
              <a:t>SQLNexus</a:t>
            </a:r>
          </a:p>
          <a:p>
            <a:pPr lvl="1"/>
            <a:r>
              <a:rPr lang="en-US" dirty="0" smtClean="0"/>
              <a:t>PAL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Ignite by Confio</a:t>
            </a:r>
          </a:p>
          <a:p>
            <a:pPr lvl="1"/>
            <a:r>
              <a:rPr lang="en-US" dirty="0" smtClean="0"/>
              <a:t>Foglight Performance</a:t>
            </a:r>
          </a:p>
          <a:p>
            <a:pPr marL="705368" lvl="1" indent="0">
              <a:buNone/>
            </a:pPr>
            <a:r>
              <a:rPr lang="en-US" dirty="0" smtClean="0"/>
              <a:t>       Analysis by Quest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048000"/>
            <a:ext cx="6526631" cy="4343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627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SProcs and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p_who and sp_who2 </a:t>
            </a:r>
          </a:p>
          <a:p>
            <a:r>
              <a:rPr lang="en-US" dirty="0" smtClean="0"/>
              <a:t>sp_WhoIsActive (</a:t>
            </a:r>
            <a:r>
              <a:rPr lang="en-US" dirty="0" smtClean="0">
                <a:hlinkClick r:id="rId3"/>
              </a:rPr>
              <a:t>http://tinyurl.com/whoisactive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p_lock</a:t>
            </a:r>
          </a:p>
          <a:p>
            <a:r>
              <a:rPr lang="en-US" dirty="0" smtClean="0"/>
              <a:t>DBCC SHOW_STATISTICS</a:t>
            </a:r>
          </a:p>
          <a:p>
            <a:r>
              <a:rPr lang="en-US" dirty="0" smtClean="0"/>
              <a:t>DBCC SHOWCONTIG</a:t>
            </a:r>
          </a:p>
          <a:p>
            <a:r>
              <a:rPr lang="en-US" dirty="0" smtClean="0"/>
              <a:t>DBCC SQLPERF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124117" y="3724468"/>
            <a:ext cx="2971799" cy="2752532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SSMS Database Reports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3413760" cy="6096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9" y="2667000"/>
            <a:ext cx="3275371" cy="4953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0" y="4110335"/>
            <a:ext cx="23391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knew?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870526">
            <a:off x="11945931" y="2976889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Database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553013">
            <a:off x="4249845" y="2619769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Server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45299" y="2286000"/>
            <a:ext cx="1066800" cy="46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35905" y="3643581"/>
            <a:ext cx="1066800" cy="46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45299" y="6858000"/>
            <a:ext cx="1066800" cy="46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839199" y="2848057"/>
            <a:ext cx="1066800" cy="46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839199" y="6391246"/>
            <a:ext cx="1066800" cy="46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Management Views/</a:t>
            </a:r>
            <a:r>
              <a:rPr lang="en-US" dirty="0" err="1" smtClean="0"/>
              <a:t>Funcs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CLR</a:t>
            </a:r>
          </a:p>
          <a:p>
            <a:r>
              <a:rPr lang="en-US" dirty="0" smtClean="0"/>
              <a:t>I/O</a:t>
            </a:r>
          </a:p>
          <a:p>
            <a:r>
              <a:rPr lang="en-US" dirty="0" smtClean="0"/>
              <a:t>Database Mirroring</a:t>
            </a:r>
          </a:p>
          <a:p>
            <a:r>
              <a:rPr lang="en-US" dirty="0" smtClean="0"/>
              <a:t>Query Notifications</a:t>
            </a:r>
          </a:p>
          <a:p>
            <a:r>
              <a:rPr lang="en-US" dirty="0" smtClean="0"/>
              <a:t>Database</a:t>
            </a:r>
          </a:p>
          <a:p>
            <a:r>
              <a:rPr lang="en-US" dirty="0" smtClean="0"/>
              <a:t>Replication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91400" y="2667000"/>
            <a:ext cx="7528560" cy="5501218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>
            <a:lvl1pPr marL="529026" indent="-529026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6223" indent="-440855" algn="l" defTabSz="141073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3420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789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74157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9525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84893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0261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95629" indent="-352684" algn="l" defTabSz="1410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Execution</a:t>
            </a:r>
          </a:p>
          <a:p>
            <a:r>
              <a:rPr lang="en-US" dirty="0" smtClean="0"/>
              <a:t>Service Broker</a:t>
            </a:r>
          </a:p>
          <a:p>
            <a:r>
              <a:rPr lang="en-US" dirty="0" smtClean="0"/>
              <a:t>Full-Text Search</a:t>
            </a:r>
          </a:p>
          <a:p>
            <a:r>
              <a:rPr lang="en-US" dirty="0" smtClean="0"/>
              <a:t>SQL Operating System</a:t>
            </a:r>
          </a:p>
          <a:p>
            <a:r>
              <a:rPr lang="en-US" dirty="0" smtClean="0"/>
              <a:t>Index</a:t>
            </a:r>
          </a:p>
          <a:p>
            <a:r>
              <a:rPr lang="en-US" dirty="0" smtClean="0"/>
              <a:t>Transaction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8395156"/>
            <a:ext cx="5437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tinyurl.com/dmvqueries1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1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resentation-template">
  <a:themeElements>
    <a:clrScheme name="Custom 3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1587B1"/>
      </a:accent1>
      <a:accent2>
        <a:srgbClr val="00659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92D050"/>
      </a:hlink>
      <a:folHlink>
        <a:srgbClr val="00B0F0"/>
      </a:folHlink>
    </a:clrScheme>
    <a:fontScheme name="RC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</Template>
  <TotalTime>607</TotalTime>
  <Words>342</Words>
  <Application>Microsoft Office PowerPoint</Application>
  <PresentationFormat>Custom</PresentationFormat>
  <Paragraphs>133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presentation-template</vt:lpstr>
      <vt:lpstr>Database Performance Tuning</vt:lpstr>
      <vt:lpstr>System.Threading.Thread.Sleep(∞)</vt:lpstr>
      <vt:lpstr>Assess the Situation</vt:lpstr>
      <vt:lpstr>Look on the Surface First</vt:lpstr>
      <vt:lpstr>Then Start Digging</vt:lpstr>
      <vt:lpstr>Dig Faster</vt:lpstr>
      <vt:lpstr>System SProcs and Commands</vt:lpstr>
      <vt:lpstr>SSMS Database Reports</vt:lpstr>
      <vt:lpstr>Dynamic Management Views/Funcs</vt:lpstr>
      <vt:lpstr>DMV’s and DMF’s ROCK</vt:lpstr>
      <vt:lpstr>Wait Types</vt:lpstr>
      <vt:lpstr>Prove It</vt:lpstr>
      <vt:lpstr>SQL Profiler</vt:lpstr>
      <vt:lpstr>Query Optimization Tips</vt:lpstr>
      <vt:lpstr>Dig Even Deeper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Powers</dc:creator>
  <cp:lastModifiedBy>Tom Powers</cp:lastModifiedBy>
  <cp:revision>87</cp:revision>
  <dcterms:created xsi:type="dcterms:W3CDTF">2011-10-08T19:30:42Z</dcterms:created>
  <dcterms:modified xsi:type="dcterms:W3CDTF">2011-10-11T14:44:28Z</dcterms:modified>
</cp:coreProperties>
</file>