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8" r:id="rId4"/>
    <p:sldId id="260" r:id="rId5"/>
    <p:sldId id="259" r:id="rId6"/>
    <p:sldId id="257" r:id="rId7"/>
    <p:sldId id="263" r:id="rId8"/>
    <p:sldId id="265" r:id="rId9"/>
    <p:sldId id="267" r:id="rId10"/>
    <p:sldId id="264" r:id="rId11"/>
    <p:sldId id="266" r:id="rId12"/>
    <p:sldId id="262" r:id="rId13"/>
    <p:sldId id="269" r:id="rId14"/>
    <p:sldId id="268" r:id="rId15"/>
    <p:sldId id="270" r:id="rId16"/>
    <p:sldId id="271" r:id="rId17"/>
    <p:sldId id="275" r:id="rId18"/>
    <p:sldId id="273" r:id="rId19"/>
    <p:sldId id="272" r:id="rId20"/>
    <p:sldId id="274" r:id="rId21"/>
  </p:sldIdLst>
  <p:sldSz cx="15544800" cy="9144000"/>
  <p:notesSz cx="7112000" cy="9398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4343" autoAdjust="0"/>
  </p:normalViewPr>
  <p:slideViewPr>
    <p:cSldViewPr>
      <p:cViewPr varScale="1">
        <p:scale>
          <a:sx n="84" d="100"/>
          <a:sy n="84" d="100"/>
        </p:scale>
        <p:origin x="-660" y="-72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10" y="-90"/>
      </p:cViewPr>
      <p:guideLst>
        <p:guide orient="horz" pos="2960"/>
        <p:guide pos="22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8487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28A71CDC-92F9-404C-AA46-C74D7BAED79C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8487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2974ED0E-8577-4600-B30E-DCB018D12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704850"/>
            <a:ext cx="5991225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few</a:t>
            </a:r>
            <a:r>
              <a:rPr lang="en-US" baseline="0" dirty="0" smtClean="0"/>
              <a:t> things to get you thinking…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page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this on your Event Registration</a:t>
            </a:r>
            <a:r>
              <a:rPr lang="en-US" baseline="0" dirty="0" smtClean="0"/>
              <a:t> Page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 could probably</a:t>
            </a:r>
            <a:r>
              <a:rPr lang="en-US" baseline="0" dirty="0" smtClean="0"/>
              <a:t> go anywhere, but </a:t>
            </a:r>
            <a:r>
              <a:rPr lang="en-US" baseline="0" smtClean="0"/>
              <a:t>why would you?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 could probably</a:t>
            </a:r>
            <a:r>
              <a:rPr lang="en-US" baseline="0" dirty="0" smtClean="0"/>
              <a:t> go anywhere, but why would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 could probably</a:t>
            </a:r>
            <a:r>
              <a:rPr lang="en-US" baseline="0" dirty="0" smtClean="0"/>
              <a:t> go anywhere, but </a:t>
            </a:r>
            <a:r>
              <a:rPr lang="en-US" baseline="0" smtClean="0"/>
              <a:t>why would you?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add it to the page where that</a:t>
            </a:r>
            <a:r>
              <a:rPr lang="en-US" baseline="0" dirty="0" smtClean="0"/>
              <a:t> module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Firebug,</a:t>
            </a:r>
            <a:r>
              <a:rPr lang="en-US" baseline="0" dirty="0" smtClean="0"/>
              <a:t> find the name of the input checkbox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this on your Event Registration</a:t>
            </a:r>
            <a:r>
              <a:rPr lang="en-US" baseline="0" dirty="0" smtClean="0"/>
              <a:t> Page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this on your Event Registration</a:t>
            </a:r>
            <a:r>
              <a:rPr lang="en-US" baseline="0" dirty="0" smtClean="0"/>
              <a:t> Page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Airdo@centralAZ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anselman.com/blog/content/binary/Windows-Live-Writer/a1b45c8e0300_B19B/photo%20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help/aspnet/editor/gethtml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rik.com/help/aspnet/editor/gethtml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tfirebug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s.dzone.com/news/css-message-boxes-different-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181600"/>
            <a:ext cx="11658600" cy="2336800"/>
          </a:xfrm>
        </p:spPr>
        <p:txBody>
          <a:bodyPr/>
          <a:lstStyle/>
          <a:p>
            <a:r>
              <a:rPr lang="en-US" dirty="0" smtClean="0"/>
              <a:t>Things you may not have</a:t>
            </a:r>
          </a:p>
          <a:p>
            <a:r>
              <a:rPr lang="en-US" dirty="0" smtClean="0"/>
              <a:t>realized you could 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Nick Airdo</a:t>
            </a:r>
          </a:p>
          <a:p>
            <a:r>
              <a:rPr lang="en-US" dirty="0" err="1" smtClean="0"/>
              <a:t>Señor</a:t>
            </a:r>
            <a:r>
              <a:rPr lang="en-US" dirty="0" smtClean="0"/>
              <a:t> Software Monkey</a:t>
            </a:r>
          </a:p>
          <a:p>
            <a:r>
              <a:rPr lang="en-US" dirty="0" smtClean="0"/>
              <a:t>Central Christian Church (AZ)</a:t>
            </a:r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Nick.Airdo@centralAZ.com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airdo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1"/>
            <a:ext cx="12420600" cy="747897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&lt;script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type=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"text/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javascript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validEmail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$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email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"input[id$=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stdField_EM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]"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$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email.length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true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$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).hide();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hasError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nn-NO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nn-NO" sz="2000" dirty="0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nn-NO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Verdana"/>
              </a:rPr>
              <a:t>emailReg</a:t>
            </a:r>
            <a:r>
              <a:rPr lang="nn-NO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000" b="1" dirty="0" smtClean="0">
                <a:solidFill>
                  <a:srgbClr val="3F7F3F"/>
                </a:solidFill>
                <a:highlight>
                  <a:srgbClr val="E0F0FF"/>
                </a:highlight>
                <a:latin typeface="Courier New"/>
              </a:rPr>
              <a:t>/^([\w-\.]+@([\w-]+\.)+[\w-]{2,4})?$/</a:t>
            </a:r>
            <a:r>
              <a:rPr lang="nn-NO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nn-NO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email.val()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''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email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.after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'&lt;span class="error"&gt;Please enter a valid address.&lt;/span&gt;'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hasError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true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else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!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emailReg.test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email.val()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email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.after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'&lt;span class="error"&gt;Enter a valid email address.&lt;/span&gt;'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hasError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true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hasError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true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.</a:t>
            </a:r>
          </a:p>
          <a:p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.</a:t>
            </a:r>
          </a:p>
          <a:p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.</a:t>
            </a:r>
            <a:endParaRPr lang="en-US" b="1" dirty="0" smtClean="0">
              <a:solidFill>
                <a:srgbClr val="000000"/>
              </a:solidFill>
              <a:highlight>
                <a:srgbClr val="FFFFFF"/>
              </a:highligh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219201"/>
            <a:ext cx="50292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First we’ll just define a </a:t>
            </a:r>
            <a:r>
              <a:rPr lang="en-US" dirty="0" err="1" smtClean="0">
                <a:solidFill>
                  <a:srgbClr val="C95B5B"/>
                </a:solidFill>
                <a:latin typeface="Handwritten Crystal v2" pitchFamily="2" charset="0"/>
              </a:rPr>
              <a:t>validEmail</a:t>
            </a:r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 checking function…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0" y="38100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Feel free to remove this part if you don’t want to require it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2039600" y="4038600"/>
            <a:ext cx="609600" cy="1143000"/>
          </a:xfrm>
          <a:prstGeom prst="rightBrace">
            <a:avLst>
              <a:gd name="adj1" fmla="val 8333"/>
              <a:gd name="adj2" fmla="val 5133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28600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goes into an Adv Html Text module on “Event Registration Page 3”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0"/>
            <a:ext cx="12268200" cy="683264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(document).ready(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function()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'input[id$=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stdField_EM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]'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).blur(function()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validEmail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'input[id$=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btnNext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]'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).click(function()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validEmail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alert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"Please enter a valid email address."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"input[id$=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stdField_EM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]"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).focus();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r>
              <a:rPr lang="en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&lt;/script&gt;</a:t>
            </a:r>
            <a:endParaRPr lang="en-US" b="1" dirty="0" smtClean="0">
              <a:solidFill>
                <a:srgbClr val="000000"/>
              </a:solidFill>
              <a:highlight>
                <a:srgbClr val="FFFFFF"/>
              </a:highlight>
              <a:latin typeface="Calibri"/>
            </a:endParaRPr>
          </a:p>
          <a:p>
            <a:endParaRPr lang="en-US" sz="2000" b="1" dirty="0" smtClean="0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5334000" y="1981200"/>
            <a:ext cx="1295400" cy="914400"/>
          </a:xfrm>
          <a:prstGeom prst="curvedConnector3">
            <a:avLst>
              <a:gd name="adj1" fmla="val 99412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1524000"/>
            <a:ext cx="51054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For when the user tabs out of the field…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4724400" y="3429000"/>
            <a:ext cx="2667000" cy="609600"/>
          </a:xfrm>
          <a:prstGeom prst="curvedConnector3">
            <a:avLst>
              <a:gd name="adj1" fmla="val 100286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124200"/>
            <a:ext cx="51054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For when the user tries to click to the “next” step…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Been Burned?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4632960" cy="5501218"/>
          </a:xfrm>
        </p:spPr>
        <p:txBody>
          <a:bodyPr/>
          <a:lstStyle/>
          <a:p>
            <a:r>
              <a:rPr lang="en-US" dirty="0" smtClean="0"/>
              <a:t>Yeah, I’ve seen the </a:t>
            </a:r>
            <a:r>
              <a:rPr lang="en-US" b="1" i="1" dirty="0" smtClean="0"/>
              <a:t>â€™ </a:t>
            </a:r>
            <a:r>
              <a:rPr lang="en-US" dirty="0" smtClean="0"/>
              <a:t>bug in emails…</a:t>
            </a:r>
            <a:endParaRPr lang="en-US" dirty="0"/>
          </a:p>
        </p:txBody>
      </p:sp>
      <p:pic>
        <p:nvPicPr>
          <p:cNvPr id="7170" name="Picture 2" descr="The Washington Post and the Garbled Twe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94" y="2667000"/>
            <a:ext cx="9591605" cy="6096000"/>
          </a:xfrm>
          <a:prstGeom prst="rect">
            <a:avLst/>
          </a:prstGeom>
          <a:noFill/>
        </p:spPr>
      </p:pic>
      <p:pic>
        <p:nvPicPr>
          <p:cNvPr id="11" name="Picture 10" descr="m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4191000"/>
            <a:ext cx="2200275" cy="1438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7000"/>
              </a:prstClr>
            </a:outerShdw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Woulda</a:t>
            </a:r>
            <a:r>
              <a:rPr lang="en-US" b="1" i="1" dirty="0" smtClean="0"/>
              <a:t> </a:t>
            </a:r>
            <a:r>
              <a:rPr lang="en-US" b="1" i="1" dirty="0" err="1" smtClean="0"/>
              <a:t>Shoulda</a:t>
            </a:r>
            <a:r>
              <a:rPr lang="en-US" b="1" i="1" dirty="0" smtClean="0"/>
              <a:t> </a:t>
            </a:r>
            <a:r>
              <a:rPr lang="en-US" b="1" i="1" dirty="0" err="1" smtClean="0"/>
              <a:t>Coulda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79210"/>
            <a:ext cx="11045035" cy="41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0"/>
            <a:ext cx="13944600" cy="809452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&lt;script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type=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"text/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javascript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function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hasNonAscii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item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2000" b="1" dirty="0" err="1" smtClean="0">
                <a:solidFill>
                  <a:srgbClr val="00007F"/>
                </a:solidFill>
                <a:latin typeface="Verdana"/>
              </a:rPr>
              <a:t>var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nonAscii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3F7F3F"/>
                </a:solidFill>
                <a:highlight>
                  <a:srgbClr val="E0F0FF"/>
                </a:highlight>
                <a:latin typeface="Courier New"/>
              </a:rPr>
              <a:t>/[^\u0000-\u007F]/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nonAscii.test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item.val()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item.next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).length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item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.after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'&lt;span class="error 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errorText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"&gt; Oops! That contains special (non-ASCII) characters.&lt;/span&gt;'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else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item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.next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).remove();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(document).ready(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function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'input[id$=_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tbSubject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]'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).blur(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function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hasNonAscii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this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r>
              <a:rPr lang="en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</a:p>
          <a:p>
            <a:endParaRPr lang="en" sz="2000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&lt;/script&gt;</a:t>
            </a:r>
            <a:endParaRPr lang="en-US" sz="2000" b="1" dirty="0" smtClean="0">
              <a:solidFill>
                <a:srgbClr val="000000"/>
              </a:solidFill>
              <a:highlight>
                <a:srgbClr val="FFFFFF"/>
              </a:highlight>
              <a:latin typeface="Calibri"/>
            </a:endParaRPr>
          </a:p>
          <a:p>
            <a:endParaRPr lang="en-US" sz="2000" b="1" dirty="0" smtClean="0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5791200" y="2209800"/>
            <a:ext cx="1600200" cy="22860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1828800"/>
            <a:ext cx="510540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Any non-</a:t>
            </a:r>
            <a:r>
              <a:rPr lang="en-US" dirty="0" err="1" smtClean="0">
                <a:solidFill>
                  <a:srgbClr val="C95B5B"/>
                </a:solidFill>
                <a:latin typeface="Handwritten Crystal v2" pitchFamily="2" charset="0"/>
              </a:rPr>
              <a:t>ascii</a:t>
            </a:r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 character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3429000" y="7162800"/>
            <a:ext cx="2971800" cy="685800"/>
          </a:xfrm>
          <a:prstGeom prst="curvedConnector3">
            <a:avLst>
              <a:gd name="adj1" fmla="val 99743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7543800"/>
            <a:ext cx="51054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“this” is the tag element but</a:t>
            </a:r>
          </a:p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“$(this)” is the jQuery object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228600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Put into an Adv Html Text module on New Communications (page 21)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body…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10820400" cy="63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…trickier because of the RAD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to dig around over in </a:t>
            </a:r>
            <a:r>
              <a:rPr lang="en-US" dirty="0" err="1" smtClean="0"/>
              <a:t>Telerik’s</a:t>
            </a:r>
            <a:r>
              <a:rPr lang="en-US" dirty="0" smtClean="0"/>
              <a:t> old documentation 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http://www.telerik.com/help/aspnet/editor/gethtml.html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We’ll also be editing the mailmerge.ascx directly (not ideal)… but hey, at least you can!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Regarding editing .</a:t>
            </a:r>
            <a:r>
              <a:rPr lang="en-US" dirty="0" err="1" smtClean="0"/>
              <a:t>ascx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ideal!</a:t>
            </a:r>
          </a:p>
          <a:p>
            <a:r>
              <a:rPr lang="en-US" dirty="0" smtClean="0"/>
              <a:t>First choice</a:t>
            </a:r>
          </a:p>
          <a:p>
            <a:pPr lvl="1"/>
            <a:r>
              <a:rPr lang="en-US" dirty="0" smtClean="0"/>
              <a:t>Make custom copy of .</a:t>
            </a:r>
            <a:r>
              <a:rPr lang="en-US" dirty="0" err="1" smtClean="0"/>
              <a:t>ascx</a:t>
            </a:r>
            <a:r>
              <a:rPr lang="en-US" dirty="0" smtClean="0"/>
              <a:t> but still have it extend the original .</a:t>
            </a:r>
            <a:r>
              <a:rPr lang="en-US" dirty="0" err="1" smtClean="0"/>
              <a:t>cs</a:t>
            </a:r>
            <a:r>
              <a:rPr lang="en-US" dirty="0" smtClean="0"/>
              <a:t> class. Ex: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&lt;%@ control language="c#" inherits="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ArenaWeb.UserControls.MailMerge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Arena" %&gt;</a:t>
            </a:r>
          </a:p>
          <a:p>
            <a:pPr lvl="1"/>
            <a:r>
              <a:rPr lang="en-US" dirty="0" smtClean="0"/>
              <a:t>Register in Arena as new module and use it where you used the original module.</a:t>
            </a:r>
            <a:endParaRPr lang="en-US" sz="2400" dirty="0" smtClean="0"/>
          </a:p>
          <a:p>
            <a:r>
              <a:rPr lang="en-US" dirty="0" smtClean="0"/>
              <a:t>Second choice, edit original but make a copy called *.</a:t>
            </a:r>
            <a:r>
              <a:rPr lang="en-US" dirty="0" err="1" smtClean="0"/>
              <a:t>ascx.cust</a:t>
            </a:r>
            <a:r>
              <a:rPr lang="en-US" dirty="0" smtClean="0"/>
              <a:t> for when you upgrade. (search for *.</a:t>
            </a:r>
            <a:r>
              <a:rPr lang="en-US" dirty="0" err="1" smtClean="0"/>
              <a:t>cust</a:t>
            </a:r>
            <a:r>
              <a:rPr lang="en-US" dirty="0" smtClean="0"/>
              <a:t> after upgrades and do diff/merge)</a:t>
            </a:r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925431"/>
            <a:ext cx="12420600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radE:RadEditor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OnClientLoad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OnClientLoad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ID=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radEditor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“ …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</a:t>
            </a:r>
          </a:p>
        </p:txBody>
      </p:sp>
      <p:cxnSp>
        <p:nvCxnSpPr>
          <p:cNvPr id="5" name="Curved Connector 4"/>
          <p:cNvCxnSpPr>
            <a:stCxn id="6" idx="1"/>
          </p:cNvCxnSpPr>
          <p:nvPr/>
        </p:nvCxnSpPr>
        <p:spPr>
          <a:xfrm rot="10800000" flipV="1">
            <a:off x="5486400" y="4224010"/>
            <a:ext cx="2362200" cy="805190"/>
          </a:xfrm>
          <a:prstGeom prst="curvedConnector3">
            <a:avLst>
              <a:gd name="adj1" fmla="val 100323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48600" y="3962400"/>
            <a:ext cx="510540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Had to jam this in there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0800" y="228600"/>
            <a:ext cx="512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Inside the UserControls\mailmerge.ascx file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5135880"/>
            <a:ext cx="4343400" cy="4572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15087600" cy="717119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&lt;script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type=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"text/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javascript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</a:t>
            </a:r>
          </a:p>
          <a:p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$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errorArea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$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"div[id$=_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pnlHtmlMessage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] &gt; </a:t>
            </a:r>
            <a:r>
              <a:rPr lang="en-US" sz="2000" b="1" dirty="0" err="1" smtClean="0">
                <a:solidFill>
                  <a:srgbClr val="7F007F"/>
                </a:solidFill>
                <a:latin typeface="Verdana"/>
              </a:rPr>
              <a:t>div:nth</a:t>
            </a:r>
            <a:r>
              <a:rPr lang="en-US" sz="2000" b="1" dirty="0" smtClean="0">
                <a:solidFill>
                  <a:srgbClr val="7F007F"/>
                </a:solidFill>
                <a:latin typeface="Verdana"/>
              </a:rPr>
              <a:t>-child(1)"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nonAscii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3F7F3F"/>
                </a:solidFill>
                <a:highlight>
                  <a:srgbClr val="E0F0FF"/>
                </a:highlight>
                <a:latin typeface="Courier New"/>
              </a:rPr>
              <a:t>/[^\u0000-\u007F]/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var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errorsDetected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endParaRPr lang="en-US" sz="2000" u="sng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  <a:hlinkClick r:id="rId3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function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OnClientLoad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(editor)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editor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.AttachEventHandler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onkeyup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function()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nonAscii.test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editor.GetText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!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errorsDetected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errorsDetected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true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errorArea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.after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'&lt;span class="error </a:t>
            </a:r>
            <a:r>
              <a:rPr lang="en-US" sz="2000" b="1" dirty="0" err="1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errorText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 style="float: right"&gt; Oops! You have special (non-ASCII) characters in body of the email.&lt;/span&gt;'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errorArea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.next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).hide().show(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'slide'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{direction: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'right'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},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500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else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errorsDetected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false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    $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errorArea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.next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fadeOut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500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function(){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$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errorArea.next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US" sz="2000" b="1" dirty="0" smtClean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".error"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).remove();</a:t>
            </a:r>
            <a:r>
              <a:rPr lang="en-US" sz="2000" b="1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endParaRPr lang="en-US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});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   </a:t>
            </a: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}</a:t>
            </a:r>
            <a:endParaRPr lang="en" sz="2000" b="1" dirty="0" smtClean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&lt;/script&gt;</a:t>
            </a:r>
            <a:endParaRPr lang="en-US" sz="2000" b="1" dirty="0" smtClean="0">
              <a:solidFill>
                <a:srgbClr val="000000"/>
              </a:solidFill>
              <a:highlight>
                <a:srgbClr val="FFFFFF"/>
              </a:highlight>
              <a:latin typeface="Calibri"/>
            </a:endParaRPr>
          </a:p>
          <a:p>
            <a:endParaRPr lang="en-US" sz="2000" b="1" dirty="0" smtClean="0"/>
          </a:p>
        </p:txBody>
      </p:sp>
      <p:cxnSp>
        <p:nvCxnSpPr>
          <p:cNvPr id="5" name="Curved Connector 4"/>
          <p:cNvCxnSpPr>
            <a:stCxn id="6" idx="1"/>
          </p:cNvCxnSpPr>
          <p:nvPr/>
        </p:nvCxnSpPr>
        <p:spPr>
          <a:xfrm rot="10800000">
            <a:off x="8077200" y="5257800"/>
            <a:ext cx="1143000" cy="490210"/>
          </a:xfrm>
          <a:prstGeom prst="curvedConnector3">
            <a:avLst>
              <a:gd name="adj1" fmla="val 99334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20200" y="5486400"/>
            <a:ext cx="510540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Just a little flair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cxnSp>
        <p:nvCxnSpPr>
          <p:cNvPr id="7" name="Curved Connector 6"/>
          <p:cNvCxnSpPr>
            <a:stCxn id="6" idx="1"/>
          </p:cNvCxnSpPr>
          <p:nvPr/>
        </p:nvCxnSpPr>
        <p:spPr>
          <a:xfrm rot="10800000" flipV="1">
            <a:off x="6477000" y="5748010"/>
            <a:ext cx="2743200" cy="424190"/>
          </a:xfrm>
          <a:prstGeom prst="curvedConnector3">
            <a:avLst>
              <a:gd name="adj1" fmla="val 100000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10800" y="228600"/>
            <a:ext cx="512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Inside the UserControls\mailmerge.ascx file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Curved Connector 26"/>
          <p:cNvCxnSpPr>
            <a:stCxn id="28" idx="1"/>
          </p:cNvCxnSpPr>
          <p:nvPr/>
        </p:nvCxnSpPr>
        <p:spPr>
          <a:xfrm rot="10800000" flipV="1">
            <a:off x="2895600" y="2471410"/>
            <a:ext cx="6477000" cy="424190"/>
          </a:xfrm>
          <a:prstGeom prst="curvedConnector3">
            <a:avLst>
              <a:gd name="adj1" fmla="val 99882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72600" y="2209800"/>
            <a:ext cx="350520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Here’s our function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Firebug</a:t>
            </a:r>
            <a:endParaRPr lang="en-US" dirty="0"/>
          </a:p>
        </p:txBody>
      </p:sp>
      <p:pic>
        <p:nvPicPr>
          <p:cNvPr id="5" name="Picture 4" descr="firebug-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228600"/>
            <a:ext cx="2514600" cy="2009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7240" y="2667000"/>
            <a:ext cx="13990320" cy="4876800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marL="529026" marR="0" lvl="0" indent="-529026" algn="l" defTabSz="14107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5400" dirty="0" smtClean="0"/>
              <a:t>A must have Firefox </a:t>
            </a:r>
            <a:r>
              <a:rPr lang="en-US" sz="5400" dirty="0" err="1" smtClean="0"/>
              <a:t>plugin</a:t>
            </a:r>
            <a:endParaRPr lang="en-US" sz="5400" dirty="0" smtClean="0"/>
          </a:p>
          <a:p>
            <a:pPr marL="529026" marR="0" lvl="0" indent="-529026" algn="l" defTabSz="14107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5400" dirty="0" smtClean="0">
                <a:hlinkClick r:id="rId4"/>
              </a:rPr>
              <a:t>http://getfirebug.com/</a:t>
            </a:r>
            <a:endParaRPr lang="en-US" sz="5400" dirty="0" smtClean="0"/>
          </a:p>
          <a:p>
            <a:endParaRPr lang="en-US" sz="5400" dirty="0" smtClean="0"/>
          </a:p>
          <a:p>
            <a:pPr marL="529026" marR="0" lvl="0" indent="-529026" algn="l" defTabSz="14107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0"/>
            <a:ext cx="12420600" cy="532453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80"/>
                </a:solidFill>
                <a:latin typeface="Verdana"/>
              </a:rPr>
              <a:t>&lt;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style type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="text/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css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"&gt;</a:t>
            </a:r>
            <a:endParaRPr lang="en-US" sz="2000" b="1" dirty="0" smtClean="0">
              <a:solidFill>
                <a:srgbClr val="FF0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.info,</a:t>
            </a:r>
            <a:r>
              <a:rPr lang="en-US" sz="2000" dirty="0" smtClean="0">
                <a:solidFill>
                  <a:srgbClr val="FF008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.success,</a:t>
            </a:r>
            <a:r>
              <a:rPr lang="en-US" sz="2000" dirty="0" smtClean="0">
                <a:solidFill>
                  <a:srgbClr val="FF008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.warning,</a:t>
            </a:r>
            <a:r>
              <a:rPr lang="en-US" sz="2000" dirty="0" smtClean="0">
                <a:solidFill>
                  <a:srgbClr val="FF008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.error</a:t>
            </a:r>
            <a:endParaRPr lang="en-US" sz="20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" sz="2000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border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1px solid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margin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10px 0px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padding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15px 10px 15px </a:t>
            </a:r>
            <a:r>
              <a:rPr lang="en-US" sz="2000" dirty="0" err="1" smtClean="0">
                <a:solidFill>
                  <a:srgbClr val="7F007F"/>
                </a:solidFill>
                <a:latin typeface="Verdana"/>
              </a:rPr>
              <a:t>15px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background-repeat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no-repeat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background-position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10px center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FF000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</a:rPr>
              <a:t>   -</a:t>
            </a:r>
            <a:r>
              <a:rPr lang="en-US" sz="2000" dirty="0" err="1" smtClean="0">
                <a:solidFill>
                  <a:srgbClr val="FF0000"/>
                </a:solidFill>
                <a:latin typeface="Verdana"/>
              </a:rPr>
              <a:t>moz</a:t>
            </a:r>
            <a:r>
              <a:rPr lang="en-US" sz="2000" dirty="0" smtClean="0">
                <a:solidFill>
                  <a:srgbClr val="FF0000"/>
                </a:solidFill>
                <a:latin typeface="Verdana"/>
              </a:rPr>
              <a:t>-border-radius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4px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" sz="2000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" sz="2000" dirty="0" smtClean="0">
              <a:solidFill>
                <a:srgbClr val="FF0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.error</a:t>
            </a:r>
            <a:endParaRPr lang="en-US" sz="20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" sz="2000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color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#D8000C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0040E0"/>
                </a:solidFill>
                <a:latin typeface="Verdana"/>
              </a:rPr>
              <a:t>   background-color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000" dirty="0" smtClean="0">
                <a:solidFill>
                  <a:srgbClr val="7F007F"/>
                </a:solidFill>
                <a:latin typeface="Verdana"/>
              </a:rPr>
              <a:t> #FFBABA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dirty="0" smtClean="0">
              <a:solidFill>
                <a:srgbClr val="0040E0"/>
              </a:solidFill>
              <a:latin typeface="Verdana"/>
            </a:endParaRPr>
          </a:p>
          <a:p>
            <a:r>
              <a:rPr lang="en" sz="2000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" sz="2000" dirty="0" smtClean="0">
              <a:solidFill>
                <a:srgbClr val="FF0080"/>
              </a:solidFill>
              <a:latin typeface="Verdana"/>
            </a:endParaRPr>
          </a:p>
          <a:p>
            <a:r>
              <a:rPr lang="en-US" sz="2000" dirty="0" smtClean="0">
                <a:solidFill>
                  <a:srgbClr val="FF0080"/>
                </a:solidFill>
                <a:latin typeface="Verdana"/>
              </a:rPr>
              <a:t>&lt;/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style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</a:t>
            </a:r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0" y="2743200"/>
            <a:ext cx="5105400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Just some styling.</a:t>
            </a: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P.S. we should try to get Arena to add these** common styles into the main arenaBasic.css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0800" y="228600"/>
            <a:ext cx="512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Inside the UserControls\mailmerge.ascx file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8229600"/>
            <a:ext cx="1272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</a:rPr>
              <a:t>**Adapted from  </a:t>
            </a:r>
            <a:r>
              <a:rPr lang="en-US" dirty="0" smtClean="0">
                <a:solidFill>
                  <a:srgbClr val="C95B5B"/>
                </a:solidFill>
                <a:latin typeface="Arial" pitchFamily="34" charset="0"/>
                <a:hlinkClick r:id="rId3"/>
              </a:rPr>
              <a:t>http://css.dzone.com/news/css-message-boxes-different-me</a:t>
            </a:r>
            <a:r>
              <a:rPr lang="en-US" dirty="0" smtClean="0">
                <a:solidFill>
                  <a:srgbClr val="C95B5B"/>
                </a:solidFill>
                <a:latin typeface="Arial" pitchFamily="34" charset="0"/>
              </a:rPr>
              <a:t> </a:t>
            </a:r>
            <a:endParaRPr lang="en-US" dirty="0">
              <a:solidFill>
                <a:srgbClr val="C95B5B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 Html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895600"/>
            <a:ext cx="13990320" cy="5272618"/>
          </a:xfrm>
        </p:spPr>
        <p:txBody>
          <a:bodyPr/>
          <a:lstStyle/>
          <a:p>
            <a:r>
              <a:rPr lang="en-US" dirty="0" smtClean="0"/>
              <a:t>Add it to the page in question</a:t>
            </a:r>
          </a:p>
          <a:p>
            <a:r>
              <a:rPr lang="en-US" dirty="0" smtClean="0"/>
              <a:t>P.S. Use the auto-resize trick from RC 2010…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890016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Hacking Admin Modules ™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13990320" cy="5501218"/>
          </a:xfrm>
        </p:spPr>
        <p:txBody>
          <a:bodyPr/>
          <a:lstStyle/>
          <a:p>
            <a:r>
              <a:rPr lang="en-US" dirty="0" smtClean="0"/>
              <a:t>To get a auto resizing Module Details textbox: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b="4700"/>
          <a:stretch>
            <a:fillRect/>
          </a:stretch>
        </p:blipFill>
        <p:spPr bwMode="auto">
          <a:xfrm>
            <a:off x="3657600" y="2667000"/>
            <a:ext cx="6238875" cy="432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r="1313" b="3136"/>
          <a:stretch>
            <a:fillRect/>
          </a:stretch>
        </p:blipFill>
        <p:spPr bwMode="auto">
          <a:xfrm>
            <a:off x="3657600" y="2590800"/>
            <a:ext cx="6324600" cy="445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/>
          <a:srcRect r="150" b="3308"/>
          <a:stretch>
            <a:fillRect/>
          </a:stretch>
        </p:blipFill>
        <p:spPr bwMode="auto">
          <a:xfrm>
            <a:off x="3657600" y="2667000"/>
            <a:ext cx="6324600" cy="46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 cstate="print"/>
          <a:srcRect b="1706"/>
          <a:stretch>
            <a:fillRect/>
          </a:stretch>
        </p:blipFill>
        <p:spPr bwMode="auto">
          <a:xfrm>
            <a:off x="3657600" y="2667000"/>
            <a:ext cx="6324600" cy="50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667000"/>
            <a:ext cx="6324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667000"/>
            <a:ext cx="62960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8360" y="2665942"/>
            <a:ext cx="6334125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-3733800" y="-1676400"/>
            <a:ext cx="22936200" cy="12420600"/>
          </a:xfrm>
          <a:prstGeom prst="ellipse">
            <a:avLst/>
          </a:prstGeom>
          <a:gradFill flip="none" rotWithShape="1">
            <a:gsLst>
              <a:gs pos="0">
                <a:srgbClr val="1587B1">
                  <a:tint val="66000"/>
                  <a:satMod val="160000"/>
                  <a:alpha val="0"/>
                </a:srgbClr>
              </a:gs>
              <a:gs pos="100000">
                <a:srgbClr val="1587B1">
                  <a:tint val="23500"/>
                  <a:satMod val="160000"/>
                  <a:alpha val="71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70842" y="1371600"/>
            <a:ext cx="564535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92D050">
                    <a:alpha val="50000"/>
                  </a:srgbClr>
                </a:solidFill>
                <a:latin typeface="Stencil Std" pitchFamily="82" charset="0"/>
              </a:rPr>
              <a:t>RC 2010</a:t>
            </a:r>
            <a:endParaRPr lang="en-US" sz="9600" b="1" dirty="0">
              <a:solidFill>
                <a:srgbClr val="92D050">
                  <a:alpha val="50000"/>
                </a:srgbClr>
              </a:solidFill>
              <a:latin typeface="Stencil Std" pitchFamily="82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3" name="dream-harp2_m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890016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Hacking Admin Modules ™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13990320" cy="5501218"/>
          </a:xfrm>
        </p:spPr>
        <p:txBody>
          <a:bodyPr/>
          <a:lstStyle/>
          <a:p>
            <a:r>
              <a:rPr lang="en-US" dirty="0" smtClean="0"/>
              <a:t>Add this inside your standard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UserControls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/Admin/moduleinstancelist.ascx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971800"/>
            <a:ext cx="1028700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  <a:latin typeface="Lucida Console" pitchFamily="49" charset="0"/>
              </a:rPr>
              <a:t>&lt;script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 </a:t>
            </a:r>
            <a:r>
              <a:rPr lang="en-US" sz="1400" dirty="0" smtClean="0">
                <a:solidFill>
                  <a:srgbClr val="008080"/>
                </a:solidFill>
                <a:latin typeface="Lucida Console" pitchFamily="49" charset="0"/>
              </a:rPr>
              <a:t>type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=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"text/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</a:rPr>
              <a:t>javascript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 </a:t>
            </a:r>
            <a:r>
              <a:rPr lang="en-US" sz="1400" dirty="0" err="1" smtClean="0">
                <a:solidFill>
                  <a:srgbClr val="008080"/>
                </a:solidFill>
                <a:latin typeface="Lucida Console" pitchFamily="49" charset="0"/>
              </a:rPr>
              <a:t>src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=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"Custom/Cccev/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</a:rPr>
              <a:t>js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/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</a:rPr>
              <a:t>autoresize.jquery.min.js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</a:t>
            </a:r>
            <a:r>
              <a:rPr lang="en-US" sz="1400" dirty="0" smtClean="0">
                <a:solidFill>
                  <a:srgbClr val="000080"/>
                </a:solidFill>
                <a:latin typeface="Lucida Console" pitchFamily="49" charset="0"/>
              </a:rPr>
              <a:t>&gt;&lt;/script&gt;</a:t>
            </a:r>
            <a:endParaRPr lang="en-US" sz="1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</a:t>
            </a:r>
          </a:p>
          <a:p>
            <a:r>
              <a:rPr lang="en-US" sz="1400" dirty="0" smtClean="0">
                <a:solidFill>
                  <a:srgbClr val="000080"/>
                </a:solidFill>
                <a:latin typeface="Lucida Console" pitchFamily="49" charset="0"/>
              </a:rPr>
              <a:t>&lt;script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 </a:t>
            </a:r>
            <a:r>
              <a:rPr lang="en-US" sz="1400" dirty="0" smtClean="0">
                <a:solidFill>
                  <a:srgbClr val="008080"/>
                </a:solidFill>
                <a:latin typeface="Lucida Console" pitchFamily="49" charset="0"/>
              </a:rPr>
              <a:t>type</a:t>
            </a:r>
            <a:r>
              <a:rPr lang="en-US" sz="1400" dirty="0" smtClean="0">
                <a:solidFill>
                  <a:srgbClr val="800080"/>
                </a:solidFill>
                <a:latin typeface="Lucida Console" pitchFamily="49" charset="0"/>
              </a:rPr>
              <a:t>=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"text/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</a:rPr>
              <a:t>javascript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</a:rPr>
              <a:t>"</a:t>
            </a:r>
            <a:r>
              <a:rPr lang="en-US" sz="1400" dirty="0" smtClean="0">
                <a:solidFill>
                  <a:srgbClr val="000080"/>
                </a:solidFill>
                <a:latin typeface="Lucida Console" pitchFamily="49" charset="0"/>
              </a:rPr>
              <a:t>&gt;</a:t>
            </a:r>
            <a:endParaRPr lang="en-US" sz="1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$(document).ready(function()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$("[id$='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tbDetails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']").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autoResize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({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smtClean="0">
                <a:solidFill>
                  <a:srgbClr val="00B050"/>
                </a:solidFill>
                <a:latin typeface="Lucida Console" pitchFamily="49" charset="0"/>
              </a:rPr>
              <a:t>// On resize: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onResize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: function()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    $(this).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css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({opacity:0.8});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},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smtClean="0">
                <a:solidFill>
                  <a:srgbClr val="00B050"/>
                </a:solidFill>
                <a:latin typeface="Lucida Console" pitchFamily="49" charset="0"/>
              </a:rPr>
              <a:t>// After resize: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animateCallback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: function()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    $(this).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css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({opacity:1});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},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smtClean="0">
                <a:solidFill>
                  <a:srgbClr val="00B050"/>
                </a:solidFill>
                <a:latin typeface="Lucida Console" pitchFamily="49" charset="0"/>
              </a:rPr>
              <a:t>// Quite slow animation: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animateDuration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: 300,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smtClean="0">
                <a:solidFill>
                  <a:srgbClr val="00B050"/>
                </a:solidFill>
                <a:latin typeface="Lucida Console" pitchFamily="49" charset="0"/>
              </a:rPr>
              <a:t>// More extra space: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extraSpace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: 20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});</a:t>
            </a:r>
          </a:p>
          <a:p>
            <a:endParaRPr lang="en-US" sz="1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$("[id$='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tbDetails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']").focus(function()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    $("[id$='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tbDetails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']").</a:t>
            </a:r>
            <a:r>
              <a:rPr lang="en-US" sz="1400" dirty="0" err="1" smtClean="0">
                <a:solidFill>
                  <a:srgbClr val="000000"/>
                </a:solidFill>
                <a:latin typeface="Lucida Console" pitchFamily="49" charset="0"/>
              </a:rPr>
              <a:t>attr</a:t>
            </a:r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('Rows', 20 ); </a:t>
            </a:r>
            <a:r>
              <a:rPr lang="en-US" sz="1400" dirty="0" smtClean="0">
                <a:solidFill>
                  <a:srgbClr val="00B050"/>
                </a:solidFill>
                <a:latin typeface="Lucida Console" pitchFamily="49" charset="0"/>
              </a:rPr>
              <a:t>// set to 20 rows at first</a:t>
            </a:r>
            <a:endParaRPr lang="en-US" sz="1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    });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Console" pitchFamily="49" charset="0"/>
              </a:rPr>
              <a:t>});    </a:t>
            </a:r>
          </a:p>
          <a:p>
            <a:r>
              <a:rPr lang="en-US" sz="1400" dirty="0" smtClean="0">
                <a:solidFill>
                  <a:srgbClr val="000080"/>
                </a:solidFill>
                <a:latin typeface="Lucida Console" pitchFamily="49" charset="0"/>
              </a:rPr>
              <a:t>&lt;/script&gt;</a:t>
            </a:r>
            <a:endParaRPr lang="en-US" sz="1400" dirty="0">
              <a:latin typeface="Lucida Console" pitchFamily="49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V="1">
            <a:off x="8724900" y="3543300"/>
            <a:ext cx="1066800" cy="53340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72600" y="4419600"/>
            <a:ext cx="274320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* in your swag bag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3733800" y="-1676400"/>
            <a:ext cx="22936200" cy="12420600"/>
          </a:xfrm>
          <a:prstGeom prst="ellipse">
            <a:avLst/>
          </a:prstGeom>
          <a:gradFill flip="none" rotWithShape="1">
            <a:gsLst>
              <a:gs pos="0">
                <a:srgbClr val="1587B1">
                  <a:tint val="66000"/>
                  <a:satMod val="160000"/>
                  <a:alpha val="0"/>
                </a:srgbClr>
              </a:gs>
              <a:gs pos="100000">
                <a:srgbClr val="1587B1">
                  <a:tint val="23500"/>
                  <a:satMod val="160000"/>
                  <a:alpha val="71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70842" y="1371600"/>
            <a:ext cx="564535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92D050">
                    <a:alpha val="50000"/>
                  </a:srgbClr>
                </a:solidFill>
                <a:latin typeface="Stencil Std" pitchFamily="82" charset="0"/>
              </a:rPr>
              <a:t>RC 2010</a:t>
            </a:r>
            <a:endParaRPr lang="en-US" sz="9600" b="1" dirty="0">
              <a:solidFill>
                <a:srgbClr val="92D050">
                  <a:alpha val="50000"/>
                </a:srgbClr>
              </a:solidFill>
              <a:latin typeface="Stencil Std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Check Bulk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21</a:t>
            </a:r>
          </a:p>
          <a:p>
            <a:r>
              <a:rPr lang="en-US" dirty="0" smtClean="0"/>
              <a:t>Inspect Element</a:t>
            </a:r>
            <a:br>
              <a:rPr lang="en-US" dirty="0" smtClean="0"/>
            </a:br>
            <a:r>
              <a:rPr lang="en-US" dirty="0" smtClean="0"/>
              <a:t>with Firebug to</a:t>
            </a:r>
            <a:br>
              <a:rPr lang="en-US" dirty="0" smtClean="0"/>
            </a:br>
            <a:r>
              <a:rPr lang="en-US" dirty="0" smtClean="0"/>
              <a:t>find input control</a:t>
            </a:r>
            <a:br>
              <a:rPr lang="en-US" dirty="0" smtClean="0"/>
            </a:br>
            <a:r>
              <a:rPr lang="en-US" dirty="0" smtClean="0"/>
              <a:t>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044" y="3429000"/>
            <a:ext cx="88119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Check Bulk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this to the Adv Html Text module details on the “New Communication” page (21)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4487882"/>
            <a:ext cx="12268200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&lt;script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type=</a:t>
            </a:r>
            <a:r>
              <a:rPr lang="en-US" b="1" dirty="0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"text/</a:t>
            </a:r>
            <a:r>
              <a:rPr lang="en-US" b="1" dirty="0" err="1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b="1" dirty="0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cb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'input[id$=_cbBulkMail]'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cb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.length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!=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cb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.attr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 err="1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checked'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err="1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'checked</a:t>
            </a:r>
            <a:r>
              <a:rPr lang="en-US" b="1" dirty="0" smtClean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cb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.checked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true;</a:t>
            </a:r>
            <a:endParaRPr lang="en-US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});</a:t>
            </a:r>
            <a:endParaRPr lang="en" b="1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  <a:endParaRPr lang="en-US" sz="36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8534400" y="4800600"/>
            <a:ext cx="1981200" cy="677882"/>
          </a:xfrm>
          <a:prstGeom prst="curvedConnector3">
            <a:avLst>
              <a:gd name="adj1" fmla="val 99637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91800" y="4487882"/>
            <a:ext cx="3048000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The last part of the ID</a:t>
            </a: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endParaRPr lang="en-US" dirty="0" smtClean="0">
              <a:solidFill>
                <a:srgbClr val="C95B5B"/>
              </a:solidFill>
              <a:latin typeface="Handwritten Crystal v2" pitchFamily="2" charset="0"/>
            </a:endParaRPr>
          </a:p>
          <a:p>
            <a:r>
              <a:rPr lang="en-US" dirty="0" smtClean="0">
                <a:solidFill>
                  <a:srgbClr val="C95B5B"/>
                </a:solidFill>
                <a:latin typeface="Handwritten Crystal v2" pitchFamily="2" charset="0"/>
              </a:rPr>
              <a:t>So I’m using the ends with selector</a:t>
            </a:r>
            <a:endParaRPr lang="en-US" dirty="0">
              <a:solidFill>
                <a:srgbClr val="C95B5B"/>
              </a:solidFill>
              <a:latin typeface="Handwritten Crystal v2" pitchFamily="2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7239000" y="5791200"/>
            <a:ext cx="3200400" cy="533400"/>
          </a:xfrm>
          <a:prstGeom prst="curvedConnector3">
            <a:avLst>
              <a:gd name="adj1" fmla="val 99596"/>
            </a:avLst>
          </a:prstGeom>
          <a:ln w="38100">
            <a:solidFill>
              <a:srgbClr val="C0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6766560" cy="5501218"/>
          </a:xfrm>
        </p:spPr>
        <p:txBody>
          <a:bodyPr/>
          <a:lstStyle/>
          <a:p>
            <a:r>
              <a:rPr lang="en-US" dirty="0" smtClean="0"/>
              <a:t>Tired of waiting for SCRUM to provide email address validation on event registration?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667000"/>
            <a:ext cx="780033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24800" y="5715000"/>
            <a:ext cx="3733800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No More!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6477000" cy="63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1267</Words>
  <Application>Microsoft Office PowerPoint</Application>
  <PresentationFormat>Custom</PresentationFormat>
  <Paragraphs>245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JavaScript Tricks</vt:lpstr>
      <vt:lpstr>Firebug</vt:lpstr>
      <vt:lpstr>Adv Html Text</vt:lpstr>
      <vt:lpstr>Hacking Admin Modules ™</vt:lpstr>
      <vt:lpstr>Hacking Admin Modules ™</vt:lpstr>
      <vt:lpstr>Auto Check Bulk Email</vt:lpstr>
      <vt:lpstr>Auto Check Bulk Email</vt:lpstr>
      <vt:lpstr>Email Validation</vt:lpstr>
      <vt:lpstr>Wait No More!</vt:lpstr>
      <vt:lpstr>Slide 10</vt:lpstr>
      <vt:lpstr>Slide 11</vt:lpstr>
      <vt:lpstr>Been Burned?</vt:lpstr>
      <vt:lpstr>Woulda Shoulda Coulda</vt:lpstr>
      <vt:lpstr>Slide 14</vt:lpstr>
      <vt:lpstr>And the body…</vt:lpstr>
      <vt:lpstr>…trickier because of the RAD Editor</vt:lpstr>
      <vt:lpstr>NOTE: Regarding editing .ascx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JasonO</dc:creator>
  <cp:lastModifiedBy>Nick Airdo</cp:lastModifiedBy>
  <cp:revision>196</cp:revision>
  <dcterms:created xsi:type="dcterms:W3CDTF">2010-09-20T18:24:07Z</dcterms:created>
  <dcterms:modified xsi:type="dcterms:W3CDTF">2011-10-10T15:20:12Z</dcterms:modified>
</cp:coreProperties>
</file>